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69" r:id="rId1"/>
  </p:sldMasterIdLst>
  <p:notesMasterIdLst>
    <p:notesMasterId r:id="rId10"/>
  </p:notesMasterIdLst>
  <p:sldIdLst>
    <p:sldId id="285" r:id="rId2"/>
    <p:sldId id="314" r:id="rId3"/>
    <p:sldId id="308" r:id="rId4"/>
    <p:sldId id="317" r:id="rId5"/>
    <p:sldId id="315" r:id="rId6"/>
    <p:sldId id="325" r:id="rId7"/>
    <p:sldId id="330" r:id="rId8"/>
    <p:sldId id="28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54F"/>
    <a:srgbClr val="FFDF79"/>
    <a:srgbClr val="DB25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2467" autoAdjust="0"/>
  </p:normalViewPr>
  <p:slideViewPr>
    <p:cSldViewPr snapToGrid="0">
      <p:cViewPr varScale="1">
        <p:scale>
          <a:sx n="95" d="100"/>
          <a:sy n="95" d="100"/>
        </p:scale>
        <p:origin x="11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BEB4E-C268-45DE-9831-698592BA0540}" type="datetimeFigureOut">
              <a:rPr lang="en-GB" smtClean="0"/>
              <a:t>07/10/2025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62FA7B-0C7C-4BD3-89F6-F3BC7DD7A8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5350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networkat_osi-model-application-activity-7240287344803598336-dtOg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log.bytebytego.com/p/ep97-10-good-coding-principles-to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https://www.mi.fu-berlin.de/inf/groups/ag-tech/teaching/2012-13_WS/L_19528_Embedded_Internet_and_the_Internet_of_Things/08.pdf</a:t>
            </a:r>
          </a:p>
          <a:p>
            <a:r>
              <a:rPr lang="en-US" smtClean="0"/>
              <a:t>https://www.hivemq.com/blog/mqtt-vs-coap-for-iot/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773BF-E5C9-44BF-B19B-39EF1F9037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167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OSI model: 7 layers of network communication |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Networkat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posted 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EP97: 10 Good Coding Principles to Improve Code Quality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62FA7B-0C7C-4BD3-89F6-F3BC7DD7A8A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6525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https://in.pinterest.com/pin/9570217952435876/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https://www-coengoedegebure-com.translate.goog/osi-model/?_x_tr_sl=en&amp;_x_tr_tl=id&amp;_x_tr_hl=id&amp;_x_tr_pto=imgs</a:t>
            </a:r>
          </a:p>
          <a:p>
            <a:r>
              <a:rPr lang="en-US" dirty="0" smtClean="0"/>
              <a:t>https://www.google.com/</a:t>
            </a:r>
            <a:r>
              <a:rPr lang="en-US" dirty="0" err="1" smtClean="0"/>
              <a:t>imgres?imgurl</a:t>
            </a:r>
            <a:r>
              <a:rPr lang="en-US" dirty="0" smtClean="0"/>
              <a:t>=https%3A%2F%2Fyt3.ggpht.com%2FXeQn7VFKWDToPbww4f5uY_AMkrr1n91hR6fSi8XFtGuc1g3f3ayBE5ezhQFG5MMcd21CJd0a9AZDjQ%3Ds1600-nd-v1&amp;tbnid=o3WVk6YZvzwuwM&amp;vet=12ahUKEwiBwtmG-4aQAxVCwTgGHXFAHFgQxiAoB3oECAAQNA..i&amp;imgrefurl=https%3A%2F%2Fm.youtube.com%2Fpost%2FUgkxbbcmnFU2NP_8aeC6JkDWscbf_4cDfm58&amp;docid=87T_mwMu1E7aTM&amp;w=1230&amp;h=1600&amp;itg=1&amp;q=Application%20layer%20gif&amp;ved=2ahUKEwiBwtmG-4aQAxVCwTgGHXFAHFgQxiAoB3oECAAQ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62FA7B-0C7C-4BD3-89F6-F3BC7DD7A8A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8141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https://geekflare.com/guide/common-network-protocols/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https://geekflare.com/wp-content/uploads/2023/10/types-of-protocols-1200x616.png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62FA7B-0C7C-4BD3-89F6-F3BC7DD7A8A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6887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https://geekflare.com/guide/common-network-protocols/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https://kamranrafiq12.medium.com/simple-illustration-of-the-osi-model-and-cyber-attacks-at-each-layer-7cdc6cf66fda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https://levelup.gitconnected.com/a-developers-guide-to-network-protocols-851a3cb3b702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guide will cover these sections: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(Hypertext Transfer Protocol)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Introduction to QUIC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 (HTTP Secure)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TCP (Transmission Control Protocol)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UDP (User Datagram Protocol)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SMTP (Simple Mail Transfer Protocol)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FTP (File Transfer Protocol)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62FA7B-0C7C-4BD3-89F6-F3BC7DD7A8A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2390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https://in.pinterest.com/pin/9570217952435876/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https://webbylab.com/blog/iot-architecture/</a:t>
            </a:r>
          </a:p>
          <a:p>
            <a:r>
              <a:rPr lang="en-US" dirty="0" smtClean="0"/>
              <a:t>https://cloud.google.com/architecture/connected-devices/iot-platform-product-architecture?hl=id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62FA7B-0C7C-4BD3-89F6-F3BC7DD7A8A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2267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https://geekflare.com/wp-content/uploads/2023/10/types-of-protocols-1200x616.png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62FA7B-0C7C-4BD3-89F6-F3BC7DD7A8A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81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https://medium.com/buildpiper/simplifying-containerization-with-docker-run-command-2f74e114f42a</a:t>
            </a:r>
          </a:p>
          <a:p>
            <a:endParaRPr lang="en-US" dirty="0" smtClean="0"/>
          </a:p>
          <a:p>
            <a:r>
              <a:rPr lang="en-US" dirty="0" smtClean="0"/>
              <a:t>https://github.com/IBA-Group-IT/IoT-data-simulator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https://www.bevywise.com/blog/docker-mqtt-broker-easy-service-manageability/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773BF-E5C9-44BF-B19B-39EF1F9037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176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30BF0-23F9-4793-AD7E-2FC68CE958DF}" type="datetime1">
              <a:rPr lang="en-US" smtClean="0"/>
              <a:t>10/7/2025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 smtClean="0"/>
              <a:t>IoT</a:t>
            </a:r>
            <a:r>
              <a:rPr lang="en-GB" dirty="0" smtClean="0"/>
              <a:t> Ecosystem and Architecture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912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CCD22-9DBC-49CC-A9FD-719ABFA2E9C6}" type="datetime1">
              <a:rPr lang="en-US" smtClean="0"/>
              <a:t>10/7/2025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 smtClean="0"/>
              <a:t>IoT</a:t>
            </a:r>
            <a:r>
              <a:rPr lang="en-GB" dirty="0" smtClean="0"/>
              <a:t> Ecosystem and Architecture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0943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914D5-7B39-405E-BC14-CA473738504A}" type="datetime1">
              <a:rPr lang="en-US" smtClean="0"/>
              <a:t>10/7/2025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 smtClean="0"/>
              <a:t>IoT</a:t>
            </a:r>
            <a:r>
              <a:rPr lang="en-GB" dirty="0" smtClean="0"/>
              <a:t> Ecosystem and Architecture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1056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CDC62-13F5-4E56-B9D3-FEDD7F0D746B}" type="datetime1">
              <a:rPr lang="en-US" smtClean="0"/>
              <a:t>10/7/2025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 smtClean="0"/>
              <a:t>IoT</a:t>
            </a:r>
            <a:r>
              <a:rPr lang="en-GB" dirty="0" smtClean="0"/>
              <a:t> Ecosystem and Architecture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5192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17E93-B26D-43E0-AD5A-E169656CF587}" type="datetime1">
              <a:rPr lang="en-US" smtClean="0"/>
              <a:t>10/7/2025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 smtClean="0"/>
              <a:t>IoT</a:t>
            </a:r>
            <a:r>
              <a:rPr lang="en-GB" dirty="0" smtClean="0"/>
              <a:t> Ecosystem and Architecture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9970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2A7F0-4AD5-401D-9478-B42E26D30DA2}" type="datetime1">
              <a:rPr lang="en-US" smtClean="0"/>
              <a:t>10/7/2025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 smtClean="0"/>
              <a:t>IoT</a:t>
            </a:r>
            <a:r>
              <a:rPr lang="en-GB" dirty="0" smtClean="0"/>
              <a:t> Ecosystem and Architecture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6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4DAAA-86BA-4DB8-9ADE-F49C108DE274}" type="datetime1">
              <a:rPr lang="en-US" smtClean="0"/>
              <a:t>10/7/2025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 smtClean="0"/>
              <a:t>IoT</a:t>
            </a:r>
            <a:r>
              <a:rPr lang="en-GB" dirty="0" smtClean="0"/>
              <a:t> Ecosystem and Architecture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027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E0872-B52C-4FB3-86BD-A99C58DBC9BA}" type="datetime1">
              <a:rPr lang="en-US" smtClean="0"/>
              <a:t>10/7/2025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 smtClean="0"/>
              <a:t>IoT</a:t>
            </a:r>
            <a:r>
              <a:rPr lang="en-GB" dirty="0" smtClean="0"/>
              <a:t> Ecosystem and Architecture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7871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69E17-89B7-44D1-9CBF-D924FE8CA597}" type="datetime1">
              <a:rPr lang="en-US" smtClean="0"/>
              <a:t>10/7/2025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 smtClean="0"/>
              <a:t>IoT</a:t>
            </a:r>
            <a:r>
              <a:rPr lang="en-GB" dirty="0" smtClean="0"/>
              <a:t> Ecosystem and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2338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174DC-2B32-4434-9D68-02562D1FE768}" type="datetime1">
              <a:rPr lang="en-US" smtClean="0"/>
              <a:t>10/7/2025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 smtClean="0"/>
              <a:t>IoT</a:t>
            </a:r>
            <a:r>
              <a:rPr lang="en-GB" dirty="0" smtClean="0"/>
              <a:t> Ecosystem and Architecture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9146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18851-94EF-4A78-98B0-E1A235975536}" type="datetime1">
              <a:rPr lang="en-US" smtClean="0"/>
              <a:t>10/7/2025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 smtClean="0"/>
              <a:t>IoT</a:t>
            </a:r>
            <a:r>
              <a:rPr lang="en-GB" dirty="0" smtClean="0"/>
              <a:t> Ecosystem and Architecture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5848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4B8DD-10A6-449F-BB1F-2FB4ABFE4819}" type="datetime1">
              <a:rPr lang="en-US" smtClean="0"/>
              <a:t>10/7/2025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 err="1" smtClean="0"/>
              <a:t>IoT</a:t>
            </a:r>
            <a:r>
              <a:rPr lang="en-GB" dirty="0" smtClean="0"/>
              <a:t> Ecosystem and Architecture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932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7" Type="http://schemas.openxmlformats.org/officeDocument/2006/relationships/image" Target="../media/image10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gif"/><Relationship Id="rId3" Type="http://schemas.openxmlformats.org/officeDocument/2006/relationships/image" Target="../media/image19.png"/><Relationship Id="rId7" Type="http://schemas.openxmlformats.org/officeDocument/2006/relationships/image" Target="../media/image2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gif"/><Relationship Id="rId5" Type="http://schemas.openxmlformats.org/officeDocument/2006/relationships/image" Target="../media/image21.gif"/><Relationship Id="rId4" Type="http://schemas.openxmlformats.org/officeDocument/2006/relationships/image" Target="../media/image20.gif"/><Relationship Id="rId9" Type="http://schemas.openxmlformats.org/officeDocument/2006/relationships/image" Target="../media/image2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891" y="0"/>
            <a:ext cx="5305425" cy="338137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70421" y="1795824"/>
            <a:ext cx="4804363" cy="1929688"/>
            <a:chOff x="89638" y="359621"/>
            <a:chExt cx="4804363" cy="192968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105" y="1881965"/>
              <a:ext cx="3104181" cy="263526"/>
            </a:xfrm>
            <a:prstGeom prst="rect">
              <a:avLst/>
            </a:prstGeom>
          </p:spPr>
        </p:pic>
        <p:sp>
          <p:nvSpPr>
            <p:cNvPr id="11" name="Title 4">
              <a:extLst>
                <a:ext uri="{FF2B5EF4-FFF2-40B4-BE49-F238E27FC236}">
                  <a16:creationId xmlns:a16="http://schemas.microsoft.com/office/drawing/2014/main" id="{27228BAE-048B-681E-DD8D-BD96B22560E0}"/>
                </a:ext>
              </a:extLst>
            </p:cNvPr>
            <p:cNvSpPr txBox="1">
              <a:spLocks/>
            </p:cNvSpPr>
            <p:nvPr/>
          </p:nvSpPr>
          <p:spPr>
            <a:xfrm>
              <a:off x="89638" y="1389204"/>
              <a:ext cx="4804363" cy="90010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US" sz="4000" dirty="0" smtClean="0">
                  <a:solidFill>
                    <a:schemeClr val="accent1">
                      <a:lumMod val="75000"/>
                    </a:schemeClr>
                  </a:solidFill>
                </a:rPr>
                <a:t>Computer </a:t>
              </a:r>
              <a:r>
                <a:rPr lang="en-US" sz="4000" dirty="0" smtClean="0">
                  <a:solidFill>
                    <a:srgbClr val="00B0F0"/>
                  </a:solidFill>
                </a:rPr>
                <a:t>Vision</a:t>
              </a:r>
              <a:endParaRPr lang="en-US" sz="4000" dirty="0">
                <a:solidFill>
                  <a:srgbClr val="00B0F0"/>
                </a:solidFill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ABCB87-2ECC-4C03-B5BB-6EE11C8A4485}"/>
                </a:ext>
              </a:extLst>
            </p:cNvPr>
            <p:cNvGrpSpPr/>
            <p:nvPr/>
          </p:nvGrpSpPr>
          <p:grpSpPr>
            <a:xfrm>
              <a:off x="89638" y="359621"/>
              <a:ext cx="3064025" cy="1516520"/>
              <a:chOff x="4853562" y="1589418"/>
              <a:chExt cx="2609520" cy="1291565"/>
            </a:xfrm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03546B24-FABC-4B2A-A80F-B03654D56A7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4853562" y="1589418"/>
                <a:ext cx="2232248" cy="1202698"/>
              </a:xfrm>
              <a:custGeom>
                <a:avLst/>
                <a:gdLst/>
                <a:ahLst/>
                <a:cxnLst/>
                <a:rect l="l" t="t" r="r" b="b"/>
                <a:pathLst>
                  <a:path w="1872168" h="1008693">
                    <a:moveTo>
                      <a:pt x="699542" y="162"/>
                    </a:moveTo>
                    <a:cubicBezTo>
                      <a:pt x="683169" y="534"/>
                      <a:pt x="666273" y="1556"/>
                      <a:pt x="648845" y="3291"/>
                    </a:cubicBezTo>
                    <a:cubicBezTo>
                      <a:pt x="357120" y="49686"/>
                      <a:pt x="273885" y="284789"/>
                      <a:pt x="274981" y="413694"/>
                    </a:cubicBezTo>
                    <a:cubicBezTo>
                      <a:pt x="4451" y="471904"/>
                      <a:pt x="-11347" y="662854"/>
                      <a:pt x="4101" y="753457"/>
                    </a:cubicBezTo>
                    <a:cubicBezTo>
                      <a:pt x="42383" y="946818"/>
                      <a:pt x="296257" y="1004273"/>
                      <a:pt x="384912" y="1005378"/>
                    </a:cubicBezTo>
                    <a:lnTo>
                      <a:pt x="1507196" y="1008693"/>
                    </a:lnTo>
                    <a:cubicBezTo>
                      <a:pt x="1646895" y="1000406"/>
                      <a:pt x="1746295" y="947371"/>
                      <a:pt x="1825546" y="854557"/>
                    </a:cubicBezTo>
                    <a:cubicBezTo>
                      <a:pt x="1897410" y="760086"/>
                      <a:pt x="1873973" y="626012"/>
                      <a:pt x="1836613" y="558208"/>
                    </a:cubicBezTo>
                    <a:cubicBezTo>
                      <a:pt x="1808089" y="509360"/>
                      <a:pt x="1675919" y="402617"/>
                      <a:pt x="1507617" y="430504"/>
                    </a:cubicBezTo>
                    <a:cubicBezTo>
                      <a:pt x="1525469" y="335682"/>
                      <a:pt x="1477961" y="244522"/>
                      <a:pt x="1398003" y="206286"/>
                    </a:cubicBezTo>
                    <a:cubicBezTo>
                      <a:pt x="1299806" y="153261"/>
                      <a:pt x="1182195" y="177294"/>
                      <a:pt x="1108176" y="215068"/>
                    </a:cubicBezTo>
                    <a:cubicBezTo>
                      <a:pt x="1072916" y="135306"/>
                      <a:pt x="945134" y="-5422"/>
                      <a:pt x="699542" y="1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1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02E1A011-CDEA-4BBC-B725-C88AF546489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230834" y="1678285"/>
                <a:ext cx="2232248" cy="1202698"/>
              </a:xfrm>
              <a:custGeom>
                <a:avLst/>
                <a:gdLst/>
                <a:ahLst/>
                <a:cxnLst/>
                <a:rect l="l" t="t" r="r" b="b"/>
                <a:pathLst>
                  <a:path w="1872168" h="1008693">
                    <a:moveTo>
                      <a:pt x="699542" y="162"/>
                    </a:moveTo>
                    <a:cubicBezTo>
                      <a:pt x="683169" y="534"/>
                      <a:pt x="666273" y="1556"/>
                      <a:pt x="648845" y="3291"/>
                    </a:cubicBezTo>
                    <a:cubicBezTo>
                      <a:pt x="357120" y="49686"/>
                      <a:pt x="273885" y="284789"/>
                      <a:pt x="274981" y="413694"/>
                    </a:cubicBezTo>
                    <a:cubicBezTo>
                      <a:pt x="4451" y="471904"/>
                      <a:pt x="-11347" y="662854"/>
                      <a:pt x="4101" y="753457"/>
                    </a:cubicBezTo>
                    <a:cubicBezTo>
                      <a:pt x="42383" y="946818"/>
                      <a:pt x="296257" y="1004273"/>
                      <a:pt x="384912" y="1005378"/>
                    </a:cubicBezTo>
                    <a:lnTo>
                      <a:pt x="1507196" y="1008693"/>
                    </a:lnTo>
                    <a:cubicBezTo>
                      <a:pt x="1646895" y="1000406"/>
                      <a:pt x="1746295" y="947371"/>
                      <a:pt x="1825546" y="854557"/>
                    </a:cubicBezTo>
                    <a:cubicBezTo>
                      <a:pt x="1897410" y="760086"/>
                      <a:pt x="1873973" y="626012"/>
                      <a:pt x="1836613" y="558208"/>
                    </a:cubicBezTo>
                    <a:cubicBezTo>
                      <a:pt x="1808089" y="509360"/>
                      <a:pt x="1675919" y="402617"/>
                      <a:pt x="1507617" y="430504"/>
                    </a:cubicBezTo>
                    <a:cubicBezTo>
                      <a:pt x="1525469" y="335682"/>
                      <a:pt x="1477961" y="244522"/>
                      <a:pt x="1398003" y="206286"/>
                    </a:cubicBezTo>
                    <a:cubicBezTo>
                      <a:pt x="1299806" y="153261"/>
                      <a:pt x="1182195" y="177294"/>
                      <a:pt x="1108176" y="215068"/>
                    </a:cubicBezTo>
                    <a:cubicBezTo>
                      <a:pt x="1072916" y="135306"/>
                      <a:pt x="945134" y="-5422"/>
                      <a:pt x="699542" y="1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8BC7BC-BF58-402E-9A69-AA9226DE7CAA}"/>
                </a:ext>
              </a:extLst>
            </p:cNvPr>
            <p:cNvGrpSpPr/>
            <p:nvPr/>
          </p:nvGrpSpPr>
          <p:grpSpPr>
            <a:xfrm>
              <a:off x="1176068" y="503243"/>
              <a:ext cx="1334145" cy="620384"/>
              <a:chOff x="7439031" y="1585639"/>
              <a:chExt cx="2143740" cy="996849"/>
            </a:xfrm>
            <a:solidFill>
              <a:schemeClr val="accent6"/>
            </a:solidFill>
          </p:grpSpPr>
          <p:sp>
            <p:nvSpPr>
              <p:cNvPr id="17" name="Freeform: Shape 66">
                <a:extLst>
                  <a:ext uri="{FF2B5EF4-FFF2-40B4-BE49-F238E27FC236}">
                    <a16:creationId xmlns:a16="http://schemas.microsoft.com/office/drawing/2014/main" id="{2A081543-B9FF-49B1-8EEF-ABDF5438EDCD}"/>
                  </a:ext>
                </a:extLst>
              </p:cNvPr>
              <p:cNvSpPr/>
              <p:nvPr/>
            </p:nvSpPr>
            <p:spPr>
              <a:xfrm>
                <a:off x="7439031" y="1585639"/>
                <a:ext cx="2143740" cy="996849"/>
              </a:xfrm>
              <a:custGeom>
                <a:avLst/>
                <a:gdLst/>
                <a:ahLst/>
                <a:cxnLst/>
                <a:rect l="l" t="t" r="r" b="b"/>
                <a:pathLst>
                  <a:path w="1862733" h="866179">
                    <a:moveTo>
                      <a:pt x="794147" y="204787"/>
                    </a:moveTo>
                    <a:cubicBezTo>
                      <a:pt x="745605" y="204787"/>
                      <a:pt x="701637" y="218416"/>
                      <a:pt x="662244" y="245673"/>
                    </a:cubicBezTo>
                    <a:cubicBezTo>
                      <a:pt x="622851" y="272930"/>
                      <a:pt x="594798" y="309240"/>
                      <a:pt x="578086" y="354601"/>
                    </a:cubicBezTo>
                    <a:cubicBezTo>
                      <a:pt x="568536" y="380467"/>
                      <a:pt x="563761" y="406729"/>
                      <a:pt x="563761" y="433387"/>
                    </a:cubicBezTo>
                    <a:cubicBezTo>
                      <a:pt x="563761" y="488299"/>
                      <a:pt x="582064" y="537440"/>
                      <a:pt x="618670" y="580811"/>
                    </a:cubicBezTo>
                    <a:cubicBezTo>
                      <a:pt x="664031" y="634532"/>
                      <a:pt x="722524" y="661392"/>
                      <a:pt x="794147" y="661392"/>
                    </a:cubicBezTo>
                    <a:cubicBezTo>
                      <a:pt x="865771" y="661392"/>
                      <a:pt x="924462" y="634733"/>
                      <a:pt x="970220" y="581415"/>
                    </a:cubicBezTo>
                    <a:cubicBezTo>
                      <a:pt x="1006826" y="538838"/>
                      <a:pt x="1025128" y="489496"/>
                      <a:pt x="1025128" y="433387"/>
                    </a:cubicBezTo>
                    <a:cubicBezTo>
                      <a:pt x="1025128" y="376088"/>
                      <a:pt x="1006826" y="326547"/>
                      <a:pt x="970220" y="284764"/>
                    </a:cubicBezTo>
                    <a:cubicBezTo>
                      <a:pt x="923265" y="231446"/>
                      <a:pt x="864574" y="204787"/>
                      <a:pt x="794147" y="204787"/>
                    </a:cubicBezTo>
                    <a:close/>
                    <a:moveTo>
                      <a:pt x="1304330" y="24408"/>
                    </a:moveTo>
                    <a:lnTo>
                      <a:pt x="1862733" y="24408"/>
                    </a:lnTo>
                    <a:lnTo>
                      <a:pt x="1862733" y="200620"/>
                    </a:lnTo>
                    <a:lnTo>
                      <a:pt x="1687711" y="200620"/>
                    </a:lnTo>
                    <a:lnTo>
                      <a:pt x="1687711" y="837009"/>
                    </a:lnTo>
                    <a:lnTo>
                      <a:pt x="1476375" y="837009"/>
                    </a:lnTo>
                    <a:lnTo>
                      <a:pt x="1476375" y="200620"/>
                    </a:lnTo>
                    <a:lnTo>
                      <a:pt x="1304330" y="200620"/>
                    </a:lnTo>
                    <a:close/>
                    <a:moveTo>
                      <a:pt x="0" y="24408"/>
                    </a:moveTo>
                    <a:lnTo>
                      <a:pt x="211336" y="24408"/>
                    </a:lnTo>
                    <a:lnTo>
                      <a:pt x="211336" y="837009"/>
                    </a:lnTo>
                    <a:lnTo>
                      <a:pt x="0" y="837009"/>
                    </a:lnTo>
                    <a:close/>
                    <a:moveTo>
                      <a:pt x="794147" y="0"/>
                    </a:moveTo>
                    <a:cubicBezTo>
                      <a:pt x="937022" y="0"/>
                      <a:pt x="1050330" y="47426"/>
                      <a:pt x="1134071" y="142280"/>
                    </a:cubicBezTo>
                    <a:cubicBezTo>
                      <a:pt x="1207493" y="225623"/>
                      <a:pt x="1244204" y="322659"/>
                      <a:pt x="1244204" y="433387"/>
                    </a:cubicBezTo>
                    <a:cubicBezTo>
                      <a:pt x="1244204" y="543719"/>
                      <a:pt x="1207493" y="640556"/>
                      <a:pt x="1134071" y="723900"/>
                    </a:cubicBezTo>
                    <a:cubicBezTo>
                      <a:pt x="1050330" y="818753"/>
                      <a:pt x="937022" y="866179"/>
                      <a:pt x="794147" y="866179"/>
                    </a:cubicBezTo>
                    <a:cubicBezTo>
                      <a:pt x="651669" y="866179"/>
                      <a:pt x="538560" y="818753"/>
                      <a:pt x="454819" y="723900"/>
                    </a:cubicBezTo>
                    <a:cubicBezTo>
                      <a:pt x="381397" y="640556"/>
                      <a:pt x="344686" y="543719"/>
                      <a:pt x="344686" y="433387"/>
                    </a:cubicBezTo>
                    <a:cubicBezTo>
                      <a:pt x="344686" y="382984"/>
                      <a:pt x="354608" y="331291"/>
                      <a:pt x="374452" y="278308"/>
                    </a:cubicBezTo>
                    <a:cubicBezTo>
                      <a:pt x="394296" y="225326"/>
                      <a:pt x="420886" y="179983"/>
                      <a:pt x="454224" y="142280"/>
                    </a:cubicBezTo>
                    <a:cubicBezTo>
                      <a:pt x="537964" y="47426"/>
                      <a:pt x="651272" y="0"/>
                      <a:pt x="79414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8" name="Freeform: Shape 67">
                <a:extLst>
                  <a:ext uri="{FF2B5EF4-FFF2-40B4-BE49-F238E27FC236}">
                    <a16:creationId xmlns:a16="http://schemas.microsoft.com/office/drawing/2014/main" id="{275D1FAA-C13F-4A6B-BA37-7704CFB7ADCD}"/>
                  </a:ext>
                </a:extLst>
              </p:cNvPr>
              <p:cNvSpPr/>
              <p:nvPr/>
            </p:nvSpPr>
            <p:spPr>
              <a:xfrm>
                <a:off x="8174174" y="1963600"/>
                <a:ext cx="443936" cy="326799"/>
              </a:xfrm>
              <a:custGeom>
                <a:avLst/>
                <a:gdLst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2788485 w 3738080"/>
                  <a:gd name="connsiteY5" fmla="*/ 1841061 h 2751770"/>
                  <a:gd name="connsiteX6" fmla="*/ 2632248 w 3738080"/>
                  <a:gd name="connsiteY6" fmla="*/ 1992174 h 2751770"/>
                  <a:gd name="connsiteX7" fmla="*/ 2624294 w 3738080"/>
                  <a:gd name="connsiteY7" fmla="*/ 1992174 h 2751770"/>
                  <a:gd name="connsiteX8" fmla="*/ 1858846 w 3738080"/>
                  <a:gd name="connsiteY8" fmla="*/ 1306247 h 2751770"/>
                  <a:gd name="connsiteX9" fmla="*/ 2645621 w 3738080"/>
                  <a:gd name="connsiteY9" fmla="*/ 1504218 h 2751770"/>
                  <a:gd name="connsiteX10" fmla="*/ 2795575 w 3738080"/>
                  <a:gd name="connsiteY10" fmla="*/ 1757331 h 2751770"/>
                  <a:gd name="connsiteX11" fmla="*/ 2539052 w 3738080"/>
                  <a:gd name="connsiteY11" fmla="*/ 1841672 h 2751770"/>
                  <a:gd name="connsiteX12" fmla="*/ 1353947 w 3738080"/>
                  <a:gd name="connsiteY12" fmla="*/ 1778974 h 2751770"/>
                  <a:gd name="connsiteX13" fmla="*/ 982333 w 3738080"/>
                  <a:gd name="connsiteY13" fmla="*/ 1780833 h 2751770"/>
                  <a:gd name="connsiteX14" fmla="*/ 966756 w 3738080"/>
                  <a:gd name="connsiteY14" fmla="*/ 1667407 h 2751770"/>
                  <a:gd name="connsiteX15" fmla="*/ 1217540 w 3738080"/>
                  <a:gd name="connsiteY15" fmla="*/ 1445700 h 2751770"/>
                  <a:gd name="connsiteX16" fmla="*/ 1858846 w 3738080"/>
                  <a:gd name="connsiteY16" fmla="*/ 1306247 h 2751770"/>
                  <a:gd name="connsiteX17" fmla="*/ 1828129 w 3738080"/>
                  <a:gd name="connsiteY17" fmla="*/ 650059 h 2751770"/>
                  <a:gd name="connsiteX18" fmla="*/ 3108200 w 3738080"/>
                  <a:gd name="connsiteY18" fmla="*/ 1008980 h 2751770"/>
                  <a:gd name="connsiteX19" fmla="*/ 3258155 w 3738080"/>
                  <a:gd name="connsiteY19" fmla="*/ 1319033 h 2751770"/>
                  <a:gd name="connsiteX20" fmla="*/ 2937692 w 3738080"/>
                  <a:gd name="connsiteY20" fmla="*/ 1304637 h 2751770"/>
                  <a:gd name="connsiteX21" fmla="*/ 763561 w 3738080"/>
                  <a:gd name="connsiteY21" fmla="*/ 1325535 h 2751770"/>
                  <a:gd name="connsiteX22" fmla="*/ 464412 w 3738080"/>
                  <a:gd name="connsiteY22" fmla="*/ 1278813 h 2751770"/>
                  <a:gd name="connsiteX23" fmla="*/ 450482 w 3738080"/>
                  <a:gd name="connsiteY23" fmla="*/ 1202928 h 2751770"/>
                  <a:gd name="connsiteX24" fmla="*/ 622892 w 3738080"/>
                  <a:gd name="connsiteY24" fmla="*/ 1008979 h 2751770"/>
                  <a:gd name="connsiteX25" fmla="*/ 1828129 w 3738080"/>
                  <a:gd name="connsiteY25" fmla="*/ 650059 h 2751770"/>
                  <a:gd name="connsiteX26" fmla="*/ 1764313 w 3738080"/>
                  <a:gd name="connsiteY26" fmla="*/ 591 h 2751770"/>
                  <a:gd name="connsiteX27" fmla="*/ 3559697 w 3738080"/>
                  <a:gd name="connsiteY27" fmla="*/ 547180 h 2751770"/>
                  <a:gd name="connsiteX28" fmla="*/ 3709650 w 3738080"/>
                  <a:gd name="connsiteY28" fmla="*/ 882310 h 2751770"/>
                  <a:gd name="connsiteX29" fmla="*/ 3367875 w 3738080"/>
                  <a:gd name="connsiteY29" fmla="*/ 834477 h 2751770"/>
                  <a:gd name="connsiteX30" fmla="*/ 318417 w 3738080"/>
                  <a:gd name="connsiteY30" fmla="*/ 884635 h 2751770"/>
                  <a:gd name="connsiteX31" fmla="*/ 19267 w 3738080"/>
                  <a:gd name="connsiteY31" fmla="*/ 846272 h 2751770"/>
                  <a:gd name="connsiteX32" fmla="*/ 275 w 3738080"/>
                  <a:gd name="connsiteY32" fmla="*/ 760137 h 2751770"/>
                  <a:gd name="connsiteX33" fmla="*/ 173484 w 3738080"/>
                  <a:gd name="connsiteY33" fmla="*/ 547180 h 2751770"/>
                  <a:gd name="connsiteX34" fmla="*/ 1764313 w 3738080"/>
                  <a:gd name="connsiteY34" fmla="*/ 591 h 2751770"/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2624294 w 3738080"/>
                  <a:gd name="connsiteY5" fmla="*/ 1992174 h 2751770"/>
                  <a:gd name="connsiteX6" fmla="*/ 2632248 w 3738080"/>
                  <a:gd name="connsiteY6" fmla="*/ 1992174 h 2751770"/>
                  <a:gd name="connsiteX7" fmla="*/ 2624294 w 3738080"/>
                  <a:gd name="connsiteY7" fmla="*/ 1992174 h 2751770"/>
                  <a:gd name="connsiteX8" fmla="*/ 1858846 w 3738080"/>
                  <a:gd name="connsiteY8" fmla="*/ 1306247 h 2751770"/>
                  <a:gd name="connsiteX9" fmla="*/ 2645621 w 3738080"/>
                  <a:gd name="connsiteY9" fmla="*/ 1504218 h 2751770"/>
                  <a:gd name="connsiteX10" fmla="*/ 2795575 w 3738080"/>
                  <a:gd name="connsiteY10" fmla="*/ 1757331 h 2751770"/>
                  <a:gd name="connsiteX11" fmla="*/ 2539052 w 3738080"/>
                  <a:gd name="connsiteY11" fmla="*/ 1841672 h 2751770"/>
                  <a:gd name="connsiteX12" fmla="*/ 1353947 w 3738080"/>
                  <a:gd name="connsiteY12" fmla="*/ 1778974 h 2751770"/>
                  <a:gd name="connsiteX13" fmla="*/ 982333 w 3738080"/>
                  <a:gd name="connsiteY13" fmla="*/ 1780833 h 2751770"/>
                  <a:gd name="connsiteX14" fmla="*/ 966756 w 3738080"/>
                  <a:gd name="connsiteY14" fmla="*/ 1667407 h 2751770"/>
                  <a:gd name="connsiteX15" fmla="*/ 1217540 w 3738080"/>
                  <a:gd name="connsiteY15" fmla="*/ 1445700 h 2751770"/>
                  <a:gd name="connsiteX16" fmla="*/ 1858846 w 3738080"/>
                  <a:gd name="connsiteY16" fmla="*/ 1306247 h 2751770"/>
                  <a:gd name="connsiteX17" fmla="*/ 1828129 w 3738080"/>
                  <a:gd name="connsiteY17" fmla="*/ 650059 h 2751770"/>
                  <a:gd name="connsiteX18" fmla="*/ 3108200 w 3738080"/>
                  <a:gd name="connsiteY18" fmla="*/ 1008980 h 2751770"/>
                  <a:gd name="connsiteX19" fmla="*/ 3258155 w 3738080"/>
                  <a:gd name="connsiteY19" fmla="*/ 1319033 h 2751770"/>
                  <a:gd name="connsiteX20" fmla="*/ 2937692 w 3738080"/>
                  <a:gd name="connsiteY20" fmla="*/ 1304637 h 2751770"/>
                  <a:gd name="connsiteX21" fmla="*/ 763561 w 3738080"/>
                  <a:gd name="connsiteY21" fmla="*/ 1325535 h 2751770"/>
                  <a:gd name="connsiteX22" fmla="*/ 464412 w 3738080"/>
                  <a:gd name="connsiteY22" fmla="*/ 1278813 h 2751770"/>
                  <a:gd name="connsiteX23" fmla="*/ 450482 w 3738080"/>
                  <a:gd name="connsiteY23" fmla="*/ 1202928 h 2751770"/>
                  <a:gd name="connsiteX24" fmla="*/ 622892 w 3738080"/>
                  <a:gd name="connsiteY24" fmla="*/ 1008979 h 2751770"/>
                  <a:gd name="connsiteX25" fmla="*/ 1828129 w 3738080"/>
                  <a:gd name="connsiteY25" fmla="*/ 650059 h 2751770"/>
                  <a:gd name="connsiteX26" fmla="*/ 1764313 w 3738080"/>
                  <a:gd name="connsiteY26" fmla="*/ 591 h 2751770"/>
                  <a:gd name="connsiteX27" fmla="*/ 3559697 w 3738080"/>
                  <a:gd name="connsiteY27" fmla="*/ 547180 h 2751770"/>
                  <a:gd name="connsiteX28" fmla="*/ 3709650 w 3738080"/>
                  <a:gd name="connsiteY28" fmla="*/ 882310 h 2751770"/>
                  <a:gd name="connsiteX29" fmla="*/ 3367875 w 3738080"/>
                  <a:gd name="connsiteY29" fmla="*/ 834477 h 2751770"/>
                  <a:gd name="connsiteX30" fmla="*/ 318417 w 3738080"/>
                  <a:gd name="connsiteY30" fmla="*/ 884635 h 2751770"/>
                  <a:gd name="connsiteX31" fmla="*/ 19267 w 3738080"/>
                  <a:gd name="connsiteY31" fmla="*/ 846272 h 2751770"/>
                  <a:gd name="connsiteX32" fmla="*/ 275 w 3738080"/>
                  <a:gd name="connsiteY32" fmla="*/ 760137 h 2751770"/>
                  <a:gd name="connsiteX33" fmla="*/ 173484 w 3738080"/>
                  <a:gd name="connsiteY33" fmla="*/ 547180 h 2751770"/>
                  <a:gd name="connsiteX34" fmla="*/ 1764313 w 3738080"/>
                  <a:gd name="connsiteY34" fmla="*/ 591 h 2751770"/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1858846 w 3738080"/>
                  <a:gd name="connsiteY5" fmla="*/ 1306247 h 2751770"/>
                  <a:gd name="connsiteX6" fmla="*/ 2645621 w 3738080"/>
                  <a:gd name="connsiteY6" fmla="*/ 1504218 h 2751770"/>
                  <a:gd name="connsiteX7" fmla="*/ 2795575 w 3738080"/>
                  <a:gd name="connsiteY7" fmla="*/ 1757331 h 2751770"/>
                  <a:gd name="connsiteX8" fmla="*/ 2539052 w 3738080"/>
                  <a:gd name="connsiteY8" fmla="*/ 1841672 h 2751770"/>
                  <a:gd name="connsiteX9" fmla="*/ 1353947 w 3738080"/>
                  <a:gd name="connsiteY9" fmla="*/ 1778974 h 2751770"/>
                  <a:gd name="connsiteX10" fmla="*/ 982333 w 3738080"/>
                  <a:gd name="connsiteY10" fmla="*/ 1780833 h 2751770"/>
                  <a:gd name="connsiteX11" fmla="*/ 966756 w 3738080"/>
                  <a:gd name="connsiteY11" fmla="*/ 1667407 h 2751770"/>
                  <a:gd name="connsiteX12" fmla="*/ 1217540 w 3738080"/>
                  <a:gd name="connsiteY12" fmla="*/ 1445700 h 2751770"/>
                  <a:gd name="connsiteX13" fmla="*/ 1858846 w 3738080"/>
                  <a:gd name="connsiteY13" fmla="*/ 1306247 h 2751770"/>
                  <a:gd name="connsiteX14" fmla="*/ 1828129 w 3738080"/>
                  <a:gd name="connsiteY14" fmla="*/ 650059 h 2751770"/>
                  <a:gd name="connsiteX15" fmla="*/ 3108200 w 3738080"/>
                  <a:gd name="connsiteY15" fmla="*/ 1008980 h 2751770"/>
                  <a:gd name="connsiteX16" fmla="*/ 3258155 w 3738080"/>
                  <a:gd name="connsiteY16" fmla="*/ 1319033 h 2751770"/>
                  <a:gd name="connsiteX17" fmla="*/ 2937692 w 3738080"/>
                  <a:gd name="connsiteY17" fmla="*/ 1304637 h 2751770"/>
                  <a:gd name="connsiteX18" fmla="*/ 763561 w 3738080"/>
                  <a:gd name="connsiteY18" fmla="*/ 1325535 h 2751770"/>
                  <a:gd name="connsiteX19" fmla="*/ 464412 w 3738080"/>
                  <a:gd name="connsiteY19" fmla="*/ 1278813 h 2751770"/>
                  <a:gd name="connsiteX20" fmla="*/ 450482 w 3738080"/>
                  <a:gd name="connsiteY20" fmla="*/ 1202928 h 2751770"/>
                  <a:gd name="connsiteX21" fmla="*/ 622892 w 3738080"/>
                  <a:gd name="connsiteY21" fmla="*/ 1008979 h 2751770"/>
                  <a:gd name="connsiteX22" fmla="*/ 1828129 w 3738080"/>
                  <a:gd name="connsiteY22" fmla="*/ 650059 h 2751770"/>
                  <a:gd name="connsiteX23" fmla="*/ 1764313 w 3738080"/>
                  <a:gd name="connsiteY23" fmla="*/ 591 h 2751770"/>
                  <a:gd name="connsiteX24" fmla="*/ 3559697 w 3738080"/>
                  <a:gd name="connsiteY24" fmla="*/ 547180 h 2751770"/>
                  <a:gd name="connsiteX25" fmla="*/ 3709650 w 3738080"/>
                  <a:gd name="connsiteY25" fmla="*/ 882310 h 2751770"/>
                  <a:gd name="connsiteX26" fmla="*/ 3367875 w 3738080"/>
                  <a:gd name="connsiteY26" fmla="*/ 834477 h 2751770"/>
                  <a:gd name="connsiteX27" fmla="*/ 318417 w 3738080"/>
                  <a:gd name="connsiteY27" fmla="*/ 884635 h 2751770"/>
                  <a:gd name="connsiteX28" fmla="*/ 19267 w 3738080"/>
                  <a:gd name="connsiteY28" fmla="*/ 846272 h 2751770"/>
                  <a:gd name="connsiteX29" fmla="*/ 275 w 3738080"/>
                  <a:gd name="connsiteY29" fmla="*/ 760137 h 2751770"/>
                  <a:gd name="connsiteX30" fmla="*/ 173484 w 3738080"/>
                  <a:gd name="connsiteY30" fmla="*/ 547180 h 2751770"/>
                  <a:gd name="connsiteX31" fmla="*/ 1764313 w 3738080"/>
                  <a:gd name="connsiteY31" fmla="*/ 591 h 2751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738080" h="2751770">
                    <a:moveTo>
                      <a:pt x="1869041" y="1997576"/>
                    </a:moveTo>
                    <a:cubicBezTo>
                      <a:pt x="2077306" y="1997576"/>
                      <a:pt x="2246138" y="2166408"/>
                      <a:pt x="2246138" y="2374673"/>
                    </a:cubicBezTo>
                    <a:cubicBezTo>
                      <a:pt x="2246138" y="2582938"/>
                      <a:pt x="2077306" y="2751770"/>
                      <a:pt x="1869041" y="2751770"/>
                    </a:cubicBezTo>
                    <a:cubicBezTo>
                      <a:pt x="1660776" y="2751770"/>
                      <a:pt x="1491944" y="2582938"/>
                      <a:pt x="1491944" y="2374673"/>
                    </a:cubicBezTo>
                    <a:cubicBezTo>
                      <a:pt x="1491944" y="2166408"/>
                      <a:pt x="1660776" y="1997576"/>
                      <a:pt x="1869041" y="1997576"/>
                    </a:cubicBezTo>
                    <a:close/>
                    <a:moveTo>
                      <a:pt x="1858846" y="1306247"/>
                    </a:moveTo>
                    <a:cubicBezTo>
                      <a:pt x="2165924" y="1301758"/>
                      <a:pt x="2404940" y="1399722"/>
                      <a:pt x="2645621" y="1504218"/>
                    </a:cubicBezTo>
                    <a:cubicBezTo>
                      <a:pt x="2813424" y="1597955"/>
                      <a:pt x="2823993" y="1678797"/>
                      <a:pt x="2795575" y="1757331"/>
                    </a:cubicBezTo>
                    <a:cubicBezTo>
                      <a:pt x="2761471" y="1842158"/>
                      <a:pt x="2685239" y="1908552"/>
                      <a:pt x="2539052" y="1841672"/>
                    </a:cubicBezTo>
                    <a:cubicBezTo>
                      <a:pt x="2347207" y="1684231"/>
                      <a:pt x="1733351" y="1556050"/>
                      <a:pt x="1353947" y="1778974"/>
                    </a:cubicBezTo>
                    <a:cubicBezTo>
                      <a:pt x="1250080" y="1855218"/>
                      <a:pt x="1037749" y="1915097"/>
                      <a:pt x="982333" y="1780833"/>
                    </a:cubicBezTo>
                    <a:cubicBezTo>
                      <a:pt x="968480" y="1736637"/>
                      <a:pt x="963386" y="1699601"/>
                      <a:pt x="966756" y="1667407"/>
                    </a:cubicBezTo>
                    <a:cubicBezTo>
                      <a:pt x="976866" y="1570822"/>
                      <a:pt x="1063141" y="1517802"/>
                      <a:pt x="1217540" y="1445700"/>
                    </a:cubicBezTo>
                    <a:cubicBezTo>
                      <a:pt x="1465851" y="1348519"/>
                      <a:pt x="1674601" y="1308942"/>
                      <a:pt x="1858846" y="1306247"/>
                    </a:cubicBezTo>
                    <a:close/>
                    <a:moveTo>
                      <a:pt x="1828129" y="650059"/>
                    </a:moveTo>
                    <a:cubicBezTo>
                      <a:pt x="2445754" y="646836"/>
                      <a:pt x="2937662" y="894034"/>
                      <a:pt x="3108200" y="1008980"/>
                    </a:cubicBezTo>
                    <a:cubicBezTo>
                      <a:pt x="3228810" y="1075858"/>
                      <a:pt x="3343409" y="1171509"/>
                      <a:pt x="3258155" y="1319033"/>
                    </a:cubicBezTo>
                    <a:cubicBezTo>
                      <a:pt x="3134282" y="1435449"/>
                      <a:pt x="3057301" y="1393031"/>
                      <a:pt x="2937692" y="1304637"/>
                    </a:cubicBezTo>
                    <a:cubicBezTo>
                      <a:pt x="2647778" y="1191783"/>
                      <a:pt x="2008321" y="619142"/>
                      <a:pt x="763561" y="1325535"/>
                    </a:cubicBezTo>
                    <a:cubicBezTo>
                      <a:pt x="621636" y="1425852"/>
                      <a:pt x="511304" y="1376178"/>
                      <a:pt x="464412" y="1278813"/>
                    </a:cubicBezTo>
                    <a:cubicBezTo>
                      <a:pt x="452398" y="1252494"/>
                      <a:pt x="448110" y="1227223"/>
                      <a:pt x="450482" y="1202928"/>
                    </a:cubicBezTo>
                    <a:cubicBezTo>
                      <a:pt x="457599" y="1130049"/>
                      <a:pt x="524660" y="1065987"/>
                      <a:pt x="622892" y="1008979"/>
                    </a:cubicBezTo>
                    <a:cubicBezTo>
                      <a:pt x="1041721" y="744082"/>
                      <a:pt x="1457554" y="651995"/>
                      <a:pt x="1828129" y="650059"/>
                    </a:cubicBezTo>
                    <a:close/>
                    <a:moveTo>
                      <a:pt x="1764313" y="591"/>
                    </a:moveTo>
                    <a:cubicBezTo>
                      <a:pt x="2430887" y="-13278"/>
                      <a:pt x="3056659" y="218017"/>
                      <a:pt x="3559697" y="547180"/>
                    </a:cubicBezTo>
                    <a:cubicBezTo>
                      <a:pt x="3671781" y="597338"/>
                      <a:pt x="3794905" y="759863"/>
                      <a:pt x="3709650" y="882310"/>
                    </a:cubicBezTo>
                    <a:cubicBezTo>
                      <a:pt x="3594303" y="984791"/>
                      <a:pt x="3449118" y="907547"/>
                      <a:pt x="3367875" y="834477"/>
                    </a:cubicBezTo>
                    <a:cubicBezTo>
                      <a:pt x="3193985" y="725799"/>
                      <a:pt x="1920315" y="-235561"/>
                      <a:pt x="318417" y="884635"/>
                    </a:cubicBezTo>
                    <a:cubicBezTo>
                      <a:pt x="189280" y="993311"/>
                      <a:pt x="70419" y="922739"/>
                      <a:pt x="19267" y="846272"/>
                    </a:cubicBezTo>
                    <a:cubicBezTo>
                      <a:pt x="4410" y="817516"/>
                      <a:pt x="-1388" y="788500"/>
                      <a:pt x="275" y="760137"/>
                    </a:cubicBezTo>
                    <a:cubicBezTo>
                      <a:pt x="5260" y="675044"/>
                      <a:pt x="77384" y="595829"/>
                      <a:pt x="173484" y="547180"/>
                    </a:cubicBezTo>
                    <a:cubicBezTo>
                      <a:pt x="702741" y="170471"/>
                      <a:pt x="1245868" y="11376"/>
                      <a:pt x="1764313" y="591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14" name="Subtitle 2">
              <a:extLst>
                <a:ext uri="{FF2B5EF4-FFF2-40B4-BE49-F238E27FC236}">
                  <a16:creationId xmlns:a16="http://schemas.microsoft.com/office/drawing/2014/main" id="{53858C97-DA2F-8866-47CC-CDF4077BBF9D}"/>
                </a:ext>
              </a:extLst>
            </p:cNvPr>
            <p:cNvSpPr txBox="1">
              <a:spLocks/>
            </p:cNvSpPr>
            <p:nvPr/>
          </p:nvSpPr>
          <p:spPr>
            <a:xfrm>
              <a:off x="1560697" y="757061"/>
              <a:ext cx="729275" cy="20338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6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 smtClean="0">
                  <a:solidFill>
                    <a:srgbClr val="7030A0"/>
                  </a:solidFill>
                </a:rPr>
                <a:t>PDS</a:t>
              </a:r>
              <a:endParaRPr lang="en-US" sz="1600" dirty="0">
                <a:solidFill>
                  <a:srgbClr val="7030A0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743" y="2639596"/>
            <a:ext cx="446086" cy="6358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6861" y="2669999"/>
            <a:ext cx="613391" cy="5827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3045" y="2639596"/>
            <a:ext cx="599662" cy="577554"/>
          </a:xfrm>
          <a:prstGeom prst="rect">
            <a:avLst/>
          </a:prstGeom>
        </p:spPr>
      </p:pic>
      <p:sp>
        <p:nvSpPr>
          <p:cNvPr id="26" name="Subtitle 2"/>
          <p:cNvSpPr txBox="1">
            <a:spLocks/>
          </p:cNvSpPr>
          <p:nvPr/>
        </p:nvSpPr>
        <p:spPr>
          <a:xfrm>
            <a:off x="3138827" y="3783967"/>
            <a:ext cx="5287688" cy="521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 smtClean="0">
                <a:solidFill>
                  <a:srgbClr val="002060"/>
                </a:solidFill>
              </a:rPr>
              <a:t>Chapter 2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629651" y="5986182"/>
            <a:ext cx="33422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https://www.youtube.com/@AmelOline/videos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9615489" y="5650799"/>
            <a:ext cx="22960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https://github.com/siagianp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459575" y="6176957"/>
            <a:ext cx="451235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https://github.com/amelcharolinesgn2/IoT_simulator-mqtt-NodeRed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934115" y="6303943"/>
            <a:ext cx="65699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https://github.com/amelcharolinesgn2/Cloud-Infrastructures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436409" y="6442442"/>
            <a:ext cx="47555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https</a:t>
            </a:r>
            <a:r>
              <a:rPr lang="en-US" sz="1200" dirty="0"/>
              <a:t>://github.com/amelcharolinesgn2/ClouD-Infrastructure-SISKA-2025</a:t>
            </a: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3434446" y="4128104"/>
            <a:ext cx="5659678" cy="775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err="1" smtClean="0"/>
              <a:t>IoT</a:t>
            </a:r>
            <a:r>
              <a:rPr lang="en-GB" b="1" dirty="0" smtClean="0"/>
              <a:t> Ecosystem</a:t>
            </a:r>
            <a:endParaRPr lang="en-GB" b="1" dirty="0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3471206" y="4811963"/>
            <a:ext cx="5287688" cy="521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 smtClean="0">
                <a:solidFill>
                  <a:srgbClr val="002060"/>
                </a:solidFill>
              </a:rPr>
              <a:t>Part </a:t>
            </a:r>
            <a:r>
              <a:rPr lang="en-US" b="1" dirty="0" smtClean="0">
                <a:solidFill>
                  <a:srgbClr val="002060"/>
                </a:solidFill>
              </a:rPr>
              <a:t>1-2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691905" y="6644731"/>
            <a:ext cx="34115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https://github.com/amelcharolinesgn2/IoT_app-and-Modules</a:t>
            </a:r>
          </a:p>
        </p:txBody>
      </p:sp>
    </p:spTree>
    <p:extLst>
      <p:ext uri="{BB962C8B-B14F-4D97-AF65-F5344CB8AC3E}">
        <p14:creationId xmlns:p14="http://schemas.microsoft.com/office/powerpoint/2010/main" val="24007731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IoT Ecosystem and Architecture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94406" y="140056"/>
            <a:ext cx="667965" cy="683920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4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07813" y="220163"/>
            <a:ext cx="6497659" cy="523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B0F0"/>
                </a:solidFill>
              </a:rPr>
              <a:t>Communication Technology </a:t>
            </a:r>
            <a:r>
              <a:rPr lang="en-US" dirty="0" smtClean="0"/>
              <a:t>Of </a:t>
            </a:r>
            <a:r>
              <a:rPr lang="en-US" dirty="0" err="1" smtClean="0"/>
              <a:t>IoT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07813" y="645423"/>
            <a:ext cx="69536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 smtClean="0"/>
              <a:t>The </a:t>
            </a:r>
            <a:r>
              <a:rPr lang="en-US" sz="1200" dirty="0" err="1" smtClean="0"/>
              <a:t>IoT</a:t>
            </a:r>
            <a:r>
              <a:rPr lang="en-US" sz="1200" dirty="0" smtClean="0"/>
              <a:t> Ecosystem: </a:t>
            </a:r>
            <a:r>
              <a:rPr lang="en-US" sz="1200" dirty="0" smtClean="0">
                <a:solidFill>
                  <a:srgbClr val="00B0F0"/>
                </a:solidFill>
              </a:rPr>
              <a:t>Sensor Device &amp;Components</a:t>
            </a:r>
            <a:r>
              <a:rPr lang="en-US" sz="1200" dirty="0" smtClean="0"/>
              <a:t>, </a:t>
            </a:r>
            <a:r>
              <a:rPr lang="en-US" sz="1200" dirty="0" smtClean="0">
                <a:solidFill>
                  <a:srgbClr val="FFC000"/>
                </a:solidFill>
              </a:rPr>
              <a:t>Architecture</a:t>
            </a:r>
            <a:r>
              <a:rPr lang="en-US" sz="1200" dirty="0" smtClean="0"/>
              <a:t>, </a:t>
            </a:r>
            <a:r>
              <a:rPr lang="en-US" sz="1200" dirty="0" smtClean="0">
                <a:solidFill>
                  <a:srgbClr val="FF0000"/>
                </a:solidFill>
              </a:rPr>
              <a:t>Communication Technologies</a:t>
            </a:r>
            <a:r>
              <a:rPr lang="en-US" sz="1200" dirty="0" smtClean="0"/>
              <a:t>, and </a:t>
            </a:r>
            <a:r>
              <a:rPr lang="en-US" sz="1200" b="1" dirty="0" smtClean="0">
                <a:solidFill>
                  <a:schemeClr val="accent6"/>
                </a:solidFill>
              </a:rPr>
              <a:t>Protocols</a:t>
            </a:r>
            <a:endParaRPr lang="en-US" sz="1200" b="1" dirty="0">
              <a:solidFill>
                <a:schemeClr val="accent6"/>
              </a:solidFill>
            </a:endParaRPr>
          </a:p>
        </p:txBody>
      </p:sp>
      <p:pic>
        <p:nvPicPr>
          <p:cNvPr id="12290" name="Picture 2" descr="LearnITWithMrC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103779"/>
            <a:ext cx="2590800" cy="204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Network Layer OSI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0" y="220163"/>
            <a:ext cx="2743200" cy="173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OSI model: 7 layers of network communication | Networkat posted on ...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818" y="4324124"/>
            <a:ext cx="2616482" cy="203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EP97: 10 Good Coding Principles to Improve Code Quality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02" y="1950736"/>
            <a:ext cx="4317583" cy="440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16662" y="1039977"/>
            <a:ext cx="52977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rgbClr val="00B0F0"/>
                </a:solidFill>
              </a:rPr>
              <a:t>Network &amp; Communication</a:t>
            </a:r>
            <a:endParaRPr lang="en-US" sz="3600" dirty="0">
              <a:solidFill>
                <a:srgbClr val="00B0F0"/>
              </a:solidFill>
            </a:endParaRPr>
          </a:p>
        </p:txBody>
      </p:sp>
      <p:pic>
        <p:nvPicPr>
          <p:cNvPr id="12298" name="Picture 10" descr="What Is OSI Model? - RealPars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191" y="1950736"/>
            <a:ext cx="314960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7499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IoT Ecosystem and Architecture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650992" y="401240"/>
            <a:ext cx="6409866" cy="523706"/>
          </a:xfrm>
        </p:spPr>
        <p:txBody>
          <a:bodyPr>
            <a:normAutofit/>
          </a:bodyPr>
          <a:lstStyle/>
          <a:p>
            <a:pPr algn="r"/>
            <a:r>
              <a:rPr lang="en-US" sz="2800" b="1" dirty="0" smtClean="0">
                <a:solidFill>
                  <a:srgbClr val="00B0F0"/>
                </a:solidFill>
              </a:rPr>
              <a:t>Communication Technology </a:t>
            </a:r>
            <a:r>
              <a:rPr lang="en-US" sz="2800" dirty="0" smtClean="0"/>
              <a:t> Of </a:t>
            </a:r>
            <a:r>
              <a:rPr lang="en-US" sz="2800" dirty="0" err="1" smtClean="0"/>
              <a:t>IoT</a:t>
            </a:r>
            <a:r>
              <a:rPr lang="en-US" sz="2800" dirty="0" smtClean="0"/>
              <a:t> (</a:t>
            </a:r>
            <a:r>
              <a:rPr lang="en-US" sz="2800" dirty="0" err="1" smtClean="0"/>
              <a:t>Cont’s</a:t>
            </a:r>
            <a:r>
              <a:rPr lang="en-US" sz="2800" dirty="0" smtClean="0"/>
              <a:t>)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16662" y="1039977"/>
            <a:ext cx="52977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rgbClr val="00B0F0"/>
                </a:solidFill>
              </a:rPr>
              <a:t>Network &amp; Communication</a:t>
            </a:r>
            <a:endParaRPr lang="en-US" sz="3600" dirty="0">
              <a:solidFill>
                <a:srgbClr val="00B0F0"/>
              </a:solidFill>
            </a:endParaRPr>
          </a:p>
        </p:txBody>
      </p:sp>
      <p:pic>
        <p:nvPicPr>
          <p:cNvPr id="18434" name="Picture 2" descr="OSI Model animated, What is osi model in networking? 7 OSI layers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4110" y="990264"/>
            <a:ext cx="1325789" cy="74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YouTub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752" y="1893409"/>
            <a:ext cx="4657265" cy="482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Cybersecurity Insights on LinkedIn: OSI Layers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62" y="1831145"/>
            <a:ext cx="4094081" cy="473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1686308"/>
            <a:ext cx="9981017" cy="69766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16662" y="1841695"/>
            <a:ext cx="21900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</a:rPr>
              <a:t>OSI Model</a:t>
            </a:r>
            <a:endParaRPr lang="en-US" sz="3600" b="1" dirty="0">
              <a:solidFill>
                <a:srgbClr val="0070C0"/>
              </a:solidFill>
            </a:endParaRPr>
          </a:p>
        </p:txBody>
      </p:sp>
      <p:pic>
        <p:nvPicPr>
          <p:cNvPr id="18440" name="Picture 8" descr="Understanding the OSI Model ~ 📚 The OSI (Open Systems Interconnection)  model is a conceptual framework that standardizes the functions of a  communication system or network into seven abstraction… | Codegiant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0047" y="1841695"/>
            <a:ext cx="1072243" cy="134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3350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IoT Ecosystem and Architecture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13656" y="172640"/>
            <a:ext cx="5330874" cy="284560"/>
          </a:xfrm>
        </p:spPr>
        <p:txBody>
          <a:bodyPr>
            <a:normAutofit fontScale="90000"/>
          </a:bodyPr>
          <a:lstStyle/>
          <a:p>
            <a:pPr algn="r"/>
            <a:r>
              <a:rPr lang="en-US" b="1" dirty="0" smtClean="0">
                <a:solidFill>
                  <a:srgbClr val="00B0F0"/>
                </a:solidFill>
              </a:rPr>
              <a:t>Protocols</a:t>
            </a:r>
            <a:r>
              <a:rPr lang="en-US" dirty="0" smtClean="0"/>
              <a:t> Of </a:t>
            </a:r>
            <a:r>
              <a:rPr lang="en-US" dirty="0" err="1" smtClean="0"/>
              <a:t>IoT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 smtClean="0"/>
              <a:t>Cont’s</a:t>
            </a:r>
            <a:r>
              <a:rPr lang="en-US" dirty="0" smtClean="0"/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978" y="1485077"/>
            <a:ext cx="8398329" cy="4311142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94406" y="140056"/>
            <a:ext cx="667965" cy="683920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4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07813" y="220163"/>
            <a:ext cx="6497659" cy="523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B0F0"/>
                </a:solidFill>
              </a:rPr>
              <a:t>Communication Technology </a:t>
            </a:r>
            <a:r>
              <a:rPr lang="en-US" dirty="0" smtClean="0"/>
              <a:t>Of </a:t>
            </a:r>
            <a:r>
              <a:rPr lang="en-US" dirty="0" err="1" smtClean="0"/>
              <a:t>IoT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9139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IoT Ecosystem and Architecture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94406" y="140056"/>
            <a:ext cx="667965" cy="683920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4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241877"/>
            <a:ext cx="5330874" cy="523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 smtClean="0">
                <a:solidFill>
                  <a:srgbClr val="00B0F0"/>
                </a:solidFill>
              </a:rPr>
              <a:t>Protocols</a:t>
            </a:r>
            <a:r>
              <a:rPr lang="en-US" dirty="0" smtClean="0"/>
              <a:t> Of </a:t>
            </a:r>
            <a:r>
              <a:rPr lang="en-US" dirty="0" err="1" smtClean="0"/>
              <a:t>IoT</a:t>
            </a:r>
            <a:r>
              <a:rPr lang="en-US" dirty="0" smtClean="0"/>
              <a:t> (</a:t>
            </a:r>
            <a:r>
              <a:rPr lang="en-US" dirty="0" err="1" smtClean="0"/>
              <a:t>Cont’s</a:t>
            </a:r>
            <a:r>
              <a:rPr lang="en-US" dirty="0" smtClean="0"/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2371" y="627084"/>
            <a:ext cx="69536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 smtClean="0"/>
              <a:t>The </a:t>
            </a:r>
            <a:r>
              <a:rPr lang="en-US" sz="1200" dirty="0" err="1" smtClean="0"/>
              <a:t>IoT</a:t>
            </a:r>
            <a:r>
              <a:rPr lang="en-US" sz="1200" dirty="0" smtClean="0"/>
              <a:t> Ecosystem: </a:t>
            </a:r>
            <a:r>
              <a:rPr lang="en-US" sz="1200" dirty="0" smtClean="0">
                <a:solidFill>
                  <a:srgbClr val="00B0F0"/>
                </a:solidFill>
              </a:rPr>
              <a:t>Sensor Device &amp;Components</a:t>
            </a:r>
            <a:r>
              <a:rPr lang="en-US" sz="1200" dirty="0" smtClean="0"/>
              <a:t>, </a:t>
            </a:r>
            <a:r>
              <a:rPr lang="en-US" sz="1200" dirty="0" smtClean="0">
                <a:solidFill>
                  <a:srgbClr val="FFC000"/>
                </a:solidFill>
              </a:rPr>
              <a:t>Architecture</a:t>
            </a:r>
            <a:r>
              <a:rPr lang="en-US" sz="1200" dirty="0" smtClean="0"/>
              <a:t>, </a:t>
            </a:r>
            <a:r>
              <a:rPr lang="en-US" sz="1200" dirty="0" smtClean="0">
                <a:solidFill>
                  <a:srgbClr val="FF0000"/>
                </a:solidFill>
              </a:rPr>
              <a:t>Communication Technologies</a:t>
            </a:r>
            <a:r>
              <a:rPr lang="en-US" sz="1200" dirty="0" smtClean="0"/>
              <a:t>, and </a:t>
            </a:r>
            <a:r>
              <a:rPr lang="en-US" sz="1200" b="1" dirty="0" smtClean="0">
                <a:solidFill>
                  <a:schemeClr val="accent6"/>
                </a:solidFill>
              </a:rPr>
              <a:t>Protocols</a:t>
            </a:r>
            <a:endParaRPr lang="en-US" sz="1200" b="1" dirty="0">
              <a:solidFill>
                <a:schemeClr val="accent6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62371" y="1118390"/>
            <a:ext cx="4342584" cy="523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B0F0"/>
                </a:solidFill>
              </a:rPr>
              <a:t>Network Protocols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268" name="Picture 4" descr="networking #internetprotocols #http #https #ftp #tcp #ip #udp ...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33" y="1621063"/>
            <a:ext cx="4258309" cy="510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94407" y="1567203"/>
            <a:ext cx="4444936" cy="69766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70" name="Picture 6" descr="EP80: Explaining 8 Popular Network Protocols in 1 Diagram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592" y="1118390"/>
            <a:ext cx="4345024" cy="564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4672736" y="1031411"/>
            <a:ext cx="4444936" cy="69766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https://miro.medium.com/v2/resize:fit:700/1*vfL8H1QDVy9DhlUtKZxTTA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360390"/>
            <a:ext cx="838200" cy="136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930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IoT Ecosystem and Architecture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332345" y="187662"/>
            <a:ext cx="4342584" cy="523706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Protocols</a:t>
            </a:r>
            <a:r>
              <a:rPr lang="en-US" dirty="0" smtClean="0"/>
              <a:t> Of </a:t>
            </a:r>
            <a:r>
              <a:rPr lang="en-US" dirty="0" err="1" smtClean="0"/>
              <a:t>IoT</a:t>
            </a:r>
            <a:r>
              <a:rPr lang="en-US" dirty="0" smtClean="0"/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9048" y="6955660"/>
            <a:ext cx="2282952" cy="171221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60375" y="579547"/>
            <a:ext cx="4342584" cy="523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B0F0"/>
                </a:solidFill>
              </a:rPr>
              <a:t>Network Protocols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6626" name="Picture 2" descr="All About Network Protocols - InfosecTrain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774" y="2942462"/>
            <a:ext cx="4639550" cy="175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All About Network Protocols - InfosecTrain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533" y="4700515"/>
            <a:ext cx="4528134" cy="189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 descr="Types of Internet Protocols - GeeksforGeeks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420" y="1192306"/>
            <a:ext cx="4083794" cy="204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2" descr="http-protoco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6638" name="Picture 14" descr="Explain the Working of HTTPS - GeeksforGeeks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990108"/>
            <a:ext cx="3659905" cy="182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40" name="Picture 16" descr="File Transfer Protocol (FTP) in Application Layer - GeeksforGeeks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87" y="2820061"/>
            <a:ext cx="3583493" cy="186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42" name="Picture 18" descr="Simple Mail Transfer Protocol (SMTP) - GeeksforGeeks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4650014"/>
            <a:ext cx="3730625" cy="198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1477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IoT Ecosystem and Architecture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697327" y="0"/>
            <a:ext cx="5330874" cy="523706"/>
          </a:xfrm>
        </p:spPr>
        <p:txBody>
          <a:bodyPr>
            <a:normAutofit fontScale="90000"/>
          </a:bodyPr>
          <a:lstStyle/>
          <a:p>
            <a:pPr algn="r"/>
            <a:r>
              <a:rPr lang="en-US" b="1" dirty="0" smtClean="0">
                <a:solidFill>
                  <a:srgbClr val="00B0F0"/>
                </a:solidFill>
              </a:rPr>
              <a:t>Protocols</a:t>
            </a:r>
            <a:r>
              <a:rPr lang="en-US" dirty="0" smtClean="0"/>
              <a:t> Of </a:t>
            </a:r>
            <a:r>
              <a:rPr lang="en-US" dirty="0" err="1" smtClean="0"/>
              <a:t>IoT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 smtClean="0"/>
              <a:t>Cont’s</a:t>
            </a:r>
            <a:r>
              <a:rPr lang="en-US" dirty="0" smtClean="0"/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1748" name="Picture 4" descr="What is SSH Protocol? How does it work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90" y="3774984"/>
            <a:ext cx="4208388" cy="252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0" name="Picture 6" descr="EP124: How does SSH work? - ByteByteGo Newsletter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421" y="852826"/>
            <a:ext cx="4806536" cy="584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984" y="1765028"/>
            <a:ext cx="3352800" cy="136207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499190" y="917382"/>
            <a:ext cx="1630245" cy="523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dirty="0" err="1" smtClean="0"/>
              <a:t>ssh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5722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92275" y="463877"/>
            <a:ext cx="5305425" cy="338137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442805" y="2259701"/>
            <a:ext cx="4804363" cy="1929688"/>
            <a:chOff x="89638" y="359621"/>
            <a:chExt cx="4804363" cy="192968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105" y="1881965"/>
              <a:ext cx="3104181" cy="263526"/>
            </a:xfrm>
            <a:prstGeom prst="rect">
              <a:avLst/>
            </a:prstGeom>
          </p:spPr>
        </p:pic>
        <p:sp>
          <p:nvSpPr>
            <p:cNvPr id="11" name="Title 4">
              <a:extLst>
                <a:ext uri="{FF2B5EF4-FFF2-40B4-BE49-F238E27FC236}">
                  <a16:creationId xmlns:a16="http://schemas.microsoft.com/office/drawing/2014/main" id="{27228BAE-048B-681E-DD8D-BD96B22560E0}"/>
                </a:ext>
              </a:extLst>
            </p:cNvPr>
            <p:cNvSpPr txBox="1">
              <a:spLocks/>
            </p:cNvSpPr>
            <p:nvPr/>
          </p:nvSpPr>
          <p:spPr>
            <a:xfrm>
              <a:off x="89638" y="1389204"/>
              <a:ext cx="4804363" cy="90010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US" sz="4000" dirty="0" smtClean="0">
                  <a:solidFill>
                    <a:schemeClr val="accent1">
                      <a:lumMod val="75000"/>
                    </a:schemeClr>
                  </a:solidFill>
                </a:rPr>
                <a:t>Computer </a:t>
              </a:r>
              <a:r>
                <a:rPr lang="en-US" sz="4000" dirty="0" smtClean="0">
                  <a:solidFill>
                    <a:srgbClr val="00B0F0"/>
                  </a:solidFill>
                </a:rPr>
                <a:t>Vision</a:t>
              </a:r>
              <a:endParaRPr lang="en-US" sz="4000" dirty="0">
                <a:solidFill>
                  <a:srgbClr val="00B0F0"/>
                </a:solidFill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ABCB87-2ECC-4C03-B5BB-6EE11C8A4485}"/>
                </a:ext>
              </a:extLst>
            </p:cNvPr>
            <p:cNvGrpSpPr/>
            <p:nvPr/>
          </p:nvGrpSpPr>
          <p:grpSpPr>
            <a:xfrm>
              <a:off x="89638" y="359621"/>
              <a:ext cx="3064025" cy="1516520"/>
              <a:chOff x="4853562" y="1589418"/>
              <a:chExt cx="2609520" cy="1291565"/>
            </a:xfrm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03546B24-FABC-4B2A-A80F-B03654D56A7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4853562" y="1589418"/>
                <a:ext cx="2232248" cy="1202698"/>
              </a:xfrm>
              <a:custGeom>
                <a:avLst/>
                <a:gdLst/>
                <a:ahLst/>
                <a:cxnLst/>
                <a:rect l="l" t="t" r="r" b="b"/>
                <a:pathLst>
                  <a:path w="1872168" h="1008693">
                    <a:moveTo>
                      <a:pt x="699542" y="162"/>
                    </a:moveTo>
                    <a:cubicBezTo>
                      <a:pt x="683169" y="534"/>
                      <a:pt x="666273" y="1556"/>
                      <a:pt x="648845" y="3291"/>
                    </a:cubicBezTo>
                    <a:cubicBezTo>
                      <a:pt x="357120" y="49686"/>
                      <a:pt x="273885" y="284789"/>
                      <a:pt x="274981" y="413694"/>
                    </a:cubicBezTo>
                    <a:cubicBezTo>
                      <a:pt x="4451" y="471904"/>
                      <a:pt x="-11347" y="662854"/>
                      <a:pt x="4101" y="753457"/>
                    </a:cubicBezTo>
                    <a:cubicBezTo>
                      <a:pt x="42383" y="946818"/>
                      <a:pt x="296257" y="1004273"/>
                      <a:pt x="384912" y="1005378"/>
                    </a:cubicBezTo>
                    <a:lnTo>
                      <a:pt x="1507196" y="1008693"/>
                    </a:lnTo>
                    <a:cubicBezTo>
                      <a:pt x="1646895" y="1000406"/>
                      <a:pt x="1746295" y="947371"/>
                      <a:pt x="1825546" y="854557"/>
                    </a:cubicBezTo>
                    <a:cubicBezTo>
                      <a:pt x="1897410" y="760086"/>
                      <a:pt x="1873973" y="626012"/>
                      <a:pt x="1836613" y="558208"/>
                    </a:cubicBezTo>
                    <a:cubicBezTo>
                      <a:pt x="1808089" y="509360"/>
                      <a:pt x="1675919" y="402617"/>
                      <a:pt x="1507617" y="430504"/>
                    </a:cubicBezTo>
                    <a:cubicBezTo>
                      <a:pt x="1525469" y="335682"/>
                      <a:pt x="1477961" y="244522"/>
                      <a:pt x="1398003" y="206286"/>
                    </a:cubicBezTo>
                    <a:cubicBezTo>
                      <a:pt x="1299806" y="153261"/>
                      <a:pt x="1182195" y="177294"/>
                      <a:pt x="1108176" y="215068"/>
                    </a:cubicBezTo>
                    <a:cubicBezTo>
                      <a:pt x="1072916" y="135306"/>
                      <a:pt x="945134" y="-5422"/>
                      <a:pt x="699542" y="1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1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02E1A011-CDEA-4BBC-B725-C88AF546489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230834" y="1678285"/>
                <a:ext cx="2232248" cy="1202698"/>
              </a:xfrm>
              <a:custGeom>
                <a:avLst/>
                <a:gdLst/>
                <a:ahLst/>
                <a:cxnLst/>
                <a:rect l="l" t="t" r="r" b="b"/>
                <a:pathLst>
                  <a:path w="1872168" h="1008693">
                    <a:moveTo>
                      <a:pt x="699542" y="162"/>
                    </a:moveTo>
                    <a:cubicBezTo>
                      <a:pt x="683169" y="534"/>
                      <a:pt x="666273" y="1556"/>
                      <a:pt x="648845" y="3291"/>
                    </a:cubicBezTo>
                    <a:cubicBezTo>
                      <a:pt x="357120" y="49686"/>
                      <a:pt x="273885" y="284789"/>
                      <a:pt x="274981" y="413694"/>
                    </a:cubicBezTo>
                    <a:cubicBezTo>
                      <a:pt x="4451" y="471904"/>
                      <a:pt x="-11347" y="662854"/>
                      <a:pt x="4101" y="753457"/>
                    </a:cubicBezTo>
                    <a:cubicBezTo>
                      <a:pt x="42383" y="946818"/>
                      <a:pt x="296257" y="1004273"/>
                      <a:pt x="384912" y="1005378"/>
                    </a:cubicBezTo>
                    <a:lnTo>
                      <a:pt x="1507196" y="1008693"/>
                    </a:lnTo>
                    <a:cubicBezTo>
                      <a:pt x="1646895" y="1000406"/>
                      <a:pt x="1746295" y="947371"/>
                      <a:pt x="1825546" y="854557"/>
                    </a:cubicBezTo>
                    <a:cubicBezTo>
                      <a:pt x="1897410" y="760086"/>
                      <a:pt x="1873973" y="626012"/>
                      <a:pt x="1836613" y="558208"/>
                    </a:cubicBezTo>
                    <a:cubicBezTo>
                      <a:pt x="1808089" y="509360"/>
                      <a:pt x="1675919" y="402617"/>
                      <a:pt x="1507617" y="430504"/>
                    </a:cubicBezTo>
                    <a:cubicBezTo>
                      <a:pt x="1525469" y="335682"/>
                      <a:pt x="1477961" y="244522"/>
                      <a:pt x="1398003" y="206286"/>
                    </a:cubicBezTo>
                    <a:cubicBezTo>
                      <a:pt x="1299806" y="153261"/>
                      <a:pt x="1182195" y="177294"/>
                      <a:pt x="1108176" y="215068"/>
                    </a:cubicBezTo>
                    <a:cubicBezTo>
                      <a:pt x="1072916" y="135306"/>
                      <a:pt x="945134" y="-5422"/>
                      <a:pt x="699542" y="1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8BC7BC-BF58-402E-9A69-AA9226DE7CAA}"/>
                </a:ext>
              </a:extLst>
            </p:cNvPr>
            <p:cNvGrpSpPr/>
            <p:nvPr/>
          </p:nvGrpSpPr>
          <p:grpSpPr>
            <a:xfrm>
              <a:off x="1176068" y="503243"/>
              <a:ext cx="1334145" cy="620384"/>
              <a:chOff x="7439031" y="1585639"/>
              <a:chExt cx="2143740" cy="996849"/>
            </a:xfrm>
            <a:solidFill>
              <a:schemeClr val="accent6"/>
            </a:solidFill>
          </p:grpSpPr>
          <p:sp>
            <p:nvSpPr>
              <p:cNvPr id="17" name="Freeform: Shape 66">
                <a:extLst>
                  <a:ext uri="{FF2B5EF4-FFF2-40B4-BE49-F238E27FC236}">
                    <a16:creationId xmlns:a16="http://schemas.microsoft.com/office/drawing/2014/main" id="{2A081543-B9FF-49B1-8EEF-ABDF5438EDCD}"/>
                  </a:ext>
                </a:extLst>
              </p:cNvPr>
              <p:cNvSpPr/>
              <p:nvPr/>
            </p:nvSpPr>
            <p:spPr>
              <a:xfrm>
                <a:off x="7439031" y="1585639"/>
                <a:ext cx="2143740" cy="996849"/>
              </a:xfrm>
              <a:custGeom>
                <a:avLst/>
                <a:gdLst/>
                <a:ahLst/>
                <a:cxnLst/>
                <a:rect l="l" t="t" r="r" b="b"/>
                <a:pathLst>
                  <a:path w="1862733" h="866179">
                    <a:moveTo>
                      <a:pt x="794147" y="204787"/>
                    </a:moveTo>
                    <a:cubicBezTo>
                      <a:pt x="745605" y="204787"/>
                      <a:pt x="701637" y="218416"/>
                      <a:pt x="662244" y="245673"/>
                    </a:cubicBezTo>
                    <a:cubicBezTo>
                      <a:pt x="622851" y="272930"/>
                      <a:pt x="594798" y="309240"/>
                      <a:pt x="578086" y="354601"/>
                    </a:cubicBezTo>
                    <a:cubicBezTo>
                      <a:pt x="568536" y="380467"/>
                      <a:pt x="563761" y="406729"/>
                      <a:pt x="563761" y="433387"/>
                    </a:cubicBezTo>
                    <a:cubicBezTo>
                      <a:pt x="563761" y="488299"/>
                      <a:pt x="582064" y="537440"/>
                      <a:pt x="618670" y="580811"/>
                    </a:cubicBezTo>
                    <a:cubicBezTo>
                      <a:pt x="664031" y="634532"/>
                      <a:pt x="722524" y="661392"/>
                      <a:pt x="794147" y="661392"/>
                    </a:cubicBezTo>
                    <a:cubicBezTo>
                      <a:pt x="865771" y="661392"/>
                      <a:pt x="924462" y="634733"/>
                      <a:pt x="970220" y="581415"/>
                    </a:cubicBezTo>
                    <a:cubicBezTo>
                      <a:pt x="1006826" y="538838"/>
                      <a:pt x="1025128" y="489496"/>
                      <a:pt x="1025128" y="433387"/>
                    </a:cubicBezTo>
                    <a:cubicBezTo>
                      <a:pt x="1025128" y="376088"/>
                      <a:pt x="1006826" y="326547"/>
                      <a:pt x="970220" y="284764"/>
                    </a:cubicBezTo>
                    <a:cubicBezTo>
                      <a:pt x="923265" y="231446"/>
                      <a:pt x="864574" y="204787"/>
                      <a:pt x="794147" y="204787"/>
                    </a:cubicBezTo>
                    <a:close/>
                    <a:moveTo>
                      <a:pt x="1304330" y="24408"/>
                    </a:moveTo>
                    <a:lnTo>
                      <a:pt x="1862733" y="24408"/>
                    </a:lnTo>
                    <a:lnTo>
                      <a:pt x="1862733" y="200620"/>
                    </a:lnTo>
                    <a:lnTo>
                      <a:pt x="1687711" y="200620"/>
                    </a:lnTo>
                    <a:lnTo>
                      <a:pt x="1687711" y="837009"/>
                    </a:lnTo>
                    <a:lnTo>
                      <a:pt x="1476375" y="837009"/>
                    </a:lnTo>
                    <a:lnTo>
                      <a:pt x="1476375" y="200620"/>
                    </a:lnTo>
                    <a:lnTo>
                      <a:pt x="1304330" y="200620"/>
                    </a:lnTo>
                    <a:close/>
                    <a:moveTo>
                      <a:pt x="0" y="24408"/>
                    </a:moveTo>
                    <a:lnTo>
                      <a:pt x="211336" y="24408"/>
                    </a:lnTo>
                    <a:lnTo>
                      <a:pt x="211336" y="837009"/>
                    </a:lnTo>
                    <a:lnTo>
                      <a:pt x="0" y="837009"/>
                    </a:lnTo>
                    <a:close/>
                    <a:moveTo>
                      <a:pt x="794147" y="0"/>
                    </a:moveTo>
                    <a:cubicBezTo>
                      <a:pt x="937022" y="0"/>
                      <a:pt x="1050330" y="47426"/>
                      <a:pt x="1134071" y="142280"/>
                    </a:cubicBezTo>
                    <a:cubicBezTo>
                      <a:pt x="1207493" y="225623"/>
                      <a:pt x="1244204" y="322659"/>
                      <a:pt x="1244204" y="433387"/>
                    </a:cubicBezTo>
                    <a:cubicBezTo>
                      <a:pt x="1244204" y="543719"/>
                      <a:pt x="1207493" y="640556"/>
                      <a:pt x="1134071" y="723900"/>
                    </a:cubicBezTo>
                    <a:cubicBezTo>
                      <a:pt x="1050330" y="818753"/>
                      <a:pt x="937022" y="866179"/>
                      <a:pt x="794147" y="866179"/>
                    </a:cubicBezTo>
                    <a:cubicBezTo>
                      <a:pt x="651669" y="866179"/>
                      <a:pt x="538560" y="818753"/>
                      <a:pt x="454819" y="723900"/>
                    </a:cubicBezTo>
                    <a:cubicBezTo>
                      <a:pt x="381397" y="640556"/>
                      <a:pt x="344686" y="543719"/>
                      <a:pt x="344686" y="433387"/>
                    </a:cubicBezTo>
                    <a:cubicBezTo>
                      <a:pt x="344686" y="382984"/>
                      <a:pt x="354608" y="331291"/>
                      <a:pt x="374452" y="278308"/>
                    </a:cubicBezTo>
                    <a:cubicBezTo>
                      <a:pt x="394296" y="225326"/>
                      <a:pt x="420886" y="179983"/>
                      <a:pt x="454224" y="142280"/>
                    </a:cubicBezTo>
                    <a:cubicBezTo>
                      <a:pt x="537964" y="47426"/>
                      <a:pt x="651272" y="0"/>
                      <a:pt x="79414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8" name="Freeform: Shape 67">
                <a:extLst>
                  <a:ext uri="{FF2B5EF4-FFF2-40B4-BE49-F238E27FC236}">
                    <a16:creationId xmlns:a16="http://schemas.microsoft.com/office/drawing/2014/main" id="{275D1FAA-C13F-4A6B-BA37-7704CFB7ADCD}"/>
                  </a:ext>
                </a:extLst>
              </p:cNvPr>
              <p:cNvSpPr/>
              <p:nvPr/>
            </p:nvSpPr>
            <p:spPr>
              <a:xfrm>
                <a:off x="8174174" y="1963600"/>
                <a:ext cx="443936" cy="326799"/>
              </a:xfrm>
              <a:custGeom>
                <a:avLst/>
                <a:gdLst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2788485 w 3738080"/>
                  <a:gd name="connsiteY5" fmla="*/ 1841061 h 2751770"/>
                  <a:gd name="connsiteX6" fmla="*/ 2632248 w 3738080"/>
                  <a:gd name="connsiteY6" fmla="*/ 1992174 h 2751770"/>
                  <a:gd name="connsiteX7" fmla="*/ 2624294 w 3738080"/>
                  <a:gd name="connsiteY7" fmla="*/ 1992174 h 2751770"/>
                  <a:gd name="connsiteX8" fmla="*/ 1858846 w 3738080"/>
                  <a:gd name="connsiteY8" fmla="*/ 1306247 h 2751770"/>
                  <a:gd name="connsiteX9" fmla="*/ 2645621 w 3738080"/>
                  <a:gd name="connsiteY9" fmla="*/ 1504218 h 2751770"/>
                  <a:gd name="connsiteX10" fmla="*/ 2795575 w 3738080"/>
                  <a:gd name="connsiteY10" fmla="*/ 1757331 h 2751770"/>
                  <a:gd name="connsiteX11" fmla="*/ 2539052 w 3738080"/>
                  <a:gd name="connsiteY11" fmla="*/ 1841672 h 2751770"/>
                  <a:gd name="connsiteX12" fmla="*/ 1353947 w 3738080"/>
                  <a:gd name="connsiteY12" fmla="*/ 1778974 h 2751770"/>
                  <a:gd name="connsiteX13" fmla="*/ 982333 w 3738080"/>
                  <a:gd name="connsiteY13" fmla="*/ 1780833 h 2751770"/>
                  <a:gd name="connsiteX14" fmla="*/ 966756 w 3738080"/>
                  <a:gd name="connsiteY14" fmla="*/ 1667407 h 2751770"/>
                  <a:gd name="connsiteX15" fmla="*/ 1217540 w 3738080"/>
                  <a:gd name="connsiteY15" fmla="*/ 1445700 h 2751770"/>
                  <a:gd name="connsiteX16" fmla="*/ 1858846 w 3738080"/>
                  <a:gd name="connsiteY16" fmla="*/ 1306247 h 2751770"/>
                  <a:gd name="connsiteX17" fmla="*/ 1828129 w 3738080"/>
                  <a:gd name="connsiteY17" fmla="*/ 650059 h 2751770"/>
                  <a:gd name="connsiteX18" fmla="*/ 3108200 w 3738080"/>
                  <a:gd name="connsiteY18" fmla="*/ 1008980 h 2751770"/>
                  <a:gd name="connsiteX19" fmla="*/ 3258155 w 3738080"/>
                  <a:gd name="connsiteY19" fmla="*/ 1319033 h 2751770"/>
                  <a:gd name="connsiteX20" fmla="*/ 2937692 w 3738080"/>
                  <a:gd name="connsiteY20" fmla="*/ 1304637 h 2751770"/>
                  <a:gd name="connsiteX21" fmla="*/ 763561 w 3738080"/>
                  <a:gd name="connsiteY21" fmla="*/ 1325535 h 2751770"/>
                  <a:gd name="connsiteX22" fmla="*/ 464412 w 3738080"/>
                  <a:gd name="connsiteY22" fmla="*/ 1278813 h 2751770"/>
                  <a:gd name="connsiteX23" fmla="*/ 450482 w 3738080"/>
                  <a:gd name="connsiteY23" fmla="*/ 1202928 h 2751770"/>
                  <a:gd name="connsiteX24" fmla="*/ 622892 w 3738080"/>
                  <a:gd name="connsiteY24" fmla="*/ 1008979 h 2751770"/>
                  <a:gd name="connsiteX25" fmla="*/ 1828129 w 3738080"/>
                  <a:gd name="connsiteY25" fmla="*/ 650059 h 2751770"/>
                  <a:gd name="connsiteX26" fmla="*/ 1764313 w 3738080"/>
                  <a:gd name="connsiteY26" fmla="*/ 591 h 2751770"/>
                  <a:gd name="connsiteX27" fmla="*/ 3559697 w 3738080"/>
                  <a:gd name="connsiteY27" fmla="*/ 547180 h 2751770"/>
                  <a:gd name="connsiteX28" fmla="*/ 3709650 w 3738080"/>
                  <a:gd name="connsiteY28" fmla="*/ 882310 h 2751770"/>
                  <a:gd name="connsiteX29" fmla="*/ 3367875 w 3738080"/>
                  <a:gd name="connsiteY29" fmla="*/ 834477 h 2751770"/>
                  <a:gd name="connsiteX30" fmla="*/ 318417 w 3738080"/>
                  <a:gd name="connsiteY30" fmla="*/ 884635 h 2751770"/>
                  <a:gd name="connsiteX31" fmla="*/ 19267 w 3738080"/>
                  <a:gd name="connsiteY31" fmla="*/ 846272 h 2751770"/>
                  <a:gd name="connsiteX32" fmla="*/ 275 w 3738080"/>
                  <a:gd name="connsiteY32" fmla="*/ 760137 h 2751770"/>
                  <a:gd name="connsiteX33" fmla="*/ 173484 w 3738080"/>
                  <a:gd name="connsiteY33" fmla="*/ 547180 h 2751770"/>
                  <a:gd name="connsiteX34" fmla="*/ 1764313 w 3738080"/>
                  <a:gd name="connsiteY34" fmla="*/ 591 h 2751770"/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2624294 w 3738080"/>
                  <a:gd name="connsiteY5" fmla="*/ 1992174 h 2751770"/>
                  <a:gd name="connsiteX6" fmla="*/ 2632248 w 3738080"/>
                  <a:gd name="connsiteY6" fmla="*/ 1992174 h 2751770"/>
                  <a:gd name="connsiteX7" fmla="*/ 2624294 w 3738080"/>
                  <a:gd name="connsiteY7" fmla="*/ 1992174 h 2751770"/>
                  <a:gd name="connsiteX8" fmla="*/ 1858846 w 3738080"/>
                  <a:gd name="connsiteY8" fmla="*/ 1306247 h 2751770"/>
                  <a:gd name="connsiteX9" fmla="*/ 2645621 w 3738080"/>
                  <a:gd name="connsiteY9" fmla="*/ 1504218 h 2751770"/>
                  <a:gd name="connsiteX10" fmla="*/ 2795575 w 3738080"/>
                  <a:gd name="connsiteY10" fmla="*/ 1757331 h 2751770"/>
                  <a:gd name="connsiteX11" fmla="*/ 2539052 w 3738080"/>
                  <a:gd name="connsiteY11" fmla="*/ 1841672 h 2751770"/>
                  <a:gd name="connsiteX12" fmla="*/ 1353947 w 3738080"/>
                  <a:gd name="connsiteY12" fmla="*/ 1778974 h 2751770"/>
                  <a:gd name="connsiteX13" fmla="*/ 982333 w 3738080"/>
                  <a:gd name="connsiteY13" fmla="*/ 1780833 h 2751770"/>
                  <a:gd name="connsiteX14" fmla="*/ 966756 w 3738080"/>
                  <a:gd name="connsiteY14" fmla="*/ 1667407 h 2751770"/>
                  <a:gd name="connsiteX15" fmla="*/ 1217540 w 3738080"/>
                  <a:gd name="connsiteY15" fmla="*/ 1445700 h 2751770"/>
                  <a:gd name="connsiteX16" fmla="*/ 1858846 w 3738080"/>
                  <a:gd name="connsiteY16" fmla="*/ 1306247 h 2751770"/>
                  <a:gd name="connsiteX17" fmla="*/ 1828129 w 3738080"/>
                  <a:gd name="connsiteY17" fmla="*/ 650059 h 2751770"/>
                  <a:gd name="connsiteX18" fmla="*/ 3108200 w 3738080"/>
                  <a:gd name="connsiteY18" fmla="*/ 1008980 h 2751770"/>
                  <a:gd name="connsiteX19" fmla="*/ 3258155 w 3738080"/>
                  <a:gd name="connsiteY19" fmla="*/ 1319033 h 2751770"/>
                  <a:gd name="connsiteX20" fmla="*/ 2937692 w 3738080"/>
                  <a:gd name="connsiteY20" fmla="*/ 1304637 h 2751770"/>
                  <a:gd name="connsiteX21" fmla="*/ 763561 w 3738080"/>
                  <a:gd name="connsiteY21" fmla="*/ 1325535 h 2751770"/>
                  <a:gd name="connsiteX22" fmla="*/ 464412 w 3738080"/>
                  <a:gd name="connsiteY22" fmla="*/ 1278813 h 2751770"/>
                  <a:gd name="connsiteX23" fmla="*/ 450482 w 3738080"/>
                  <a:gd name="connsiteY23" fmla="*/ 1202928 h 2751770"/>
                  <a:gd name="connsiteX24" fmla="*/ 622892 w 3738080"/>
                  <a:gd name="connsiteY24" fmla="*/ 1008979 h 2751770"/>
                  <a:gd name="connsiteX25" fmla="*/ 1828129 w 3738080"/>
                  <a:gd name="connsiteY25" fmla="*/ 650059 h 2751770"/>
                  <a:gd name="connsiteX26" fmla="*/ 1764313 w 3738080"/>
                  <a:gd name="connsiteY26" fmla="*/ 591 h 2751770"/>
                  <a:gd name="connsiteX27" fmla="*/ 3559697 w 3738080"/>
                  <a:gd name="connsiteY27" fmla="*/ 547180 h 2751770"/>
                  <a:gd name="connsiteX28" fmla="*/ 3709650 w 3738080"/>
                  <a:gd name="connsiteY28" fmla="*/ 882310 h 2751770"/>
                  <a:gd name="connsiteX29" fmla="*/ 3367875 w 3738080"/>
                  <a:gd name="connsiteY29" fmla="*/ 834477 h 2751770"/>
                  <a:gd name="connsiteX30" fmla="*/ 318417 w 3738080"/>
                  <a:gd name="connsiteY30" fmla="*/ 884635 h 2751770"/>
                  <a:gd name="connsiteX31" fmla="*/ 19267 w 3738080"/>
                  <a:gd name="connsiteY31" fmla="*/ 846272 h 2751770"/>
                  <a:gd name="connsiteX32" fmla="*/ 275 w 3738080"/>
                  <a:gd name="connsiteY32" fmla="*/ 760137 h 2751770"/>
                  <a:gd name="connsiteX33" fmla="*/ 173484 w 3738080"/>
                  <a:gd name="connsiteY33" fmla="*/ 547180 h 2751770"/>
                  <a:gd name="connsiteX34" fmla="*/ 1764313 w 3738080"/>
                  <a:gd name="connsiteY34" fmla="*/ 591 h 2751770"/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1858846 w 3738080"/>
                  <a:gd name="connsiteY5" fmla="*/ 1306247 h 2751770"/>
                  <a:gd name="connsiteX6" fmla="*/ 2645621 w 3738080"/>
                  <a:gd name="connsiteY6" fmla="*/ 1504218 h 2751770"/>
                  <a:gd name="connsiteX7" fmla="*/ 2795575 w 3738080"/>
                  <a:gd name="connsiteY7" fmla="*/ 1757331 h 2751770"/>
                  <a:gd name="connsiteX8" fmla="*/ 2539052 w 3738080"/>
                  <a:gd name="connsiteY8" fmla="*/ 1841672 h 2751770"/>
                  <a:gd name="connsiteX9" fmla="*/ 1353947 w 3738080"/>
                  <a:gd name="connsiteY9" fmla="*/ 1778974 h 2751770"/>
                  <a:gd name="connsiteX10" fmla="*/ 982333 w 3738080"/>
                  <a:gd name="connsiteY10" fmla="*/ 1780833 h 2751770"/>
                  <a:gd name="connsiteX11" fmla="*/ 966756 w 3738080"/>
                  <a:gd name="connsiteY11" fmla="*/ 1667407 h 2751770"/>
                  <a:gd name="connsiteX12" fmla="*/ 1217540 w 3738080"/>
                  <a:gd name="connsiteY12" fmla="*/ 1445700 h 2751770"/>
                  <a:gd name="connsiteX13" fmla="*/ 1858846 w 3738080"/>
                  <a:gd name="connsiteY13" fmla="*/ 1306247 h 2751770"/>
                  <a:gd name="connsiteX14" fmla="*/ 1828129 w 3738080"/>
                  <a:gd name="connsiteY14" fmla="*/ 650059 h 2751770"/>
                  <a:gd name="connsiteX15" fmla="*/ 3108200 w 3738080"/>
                  <a:gd name="connsiteY15" fmla="*/ 1008980 h 2751770"/>
                  <a:gd name="connsiteX16" fmla="*/ 3258155 w 3738080"/>
                  <a:gd name="connsiteY16" fmla="*/ 1319033 h 2751770"/>
                  <a:gd name="connsiteX17" fmla="*/ 2937692 w 3738080"/>
                  <a:gd name="connsiteY17" fmla="*/ 1304637 h 2751770"/>
                  <a:gd name="connsiteX18" fmla="*/ 763561 w 3738080"/>
                  <a:gd name="connsiteY18" fmla="*/ 1325535 h 2751770"/>
                  <a:gd name="connsiteX19" fmla="*/ 464412 w 3738080"/>
                  <a:gd name="connsiteY19" fmla="*/ 1278813 h 2751770"/>
                  <a:gd name="connsiteX20" fmla="*/ 450482 w 3738080"/>
                  <a:gd name="connsiteY20" fmla="*/ 1202928 h 2751770"/>
                  <a:gd name="connsiteX21" fmla="*/ 622892 w 3738080"/>
                  <a:gd name="connsiteY21" fmla="*/ 1008979 h 2751770"/>
                  <a:gd name="connsiteX22" fmla="*/ 1828129 w 3738080"/>
                  <a:gd name="connsiteY22" fmla="*/ 650059 h 2751770"/>
                  <a:gd name="connsiteX23" fmla="*/ 1764313 w 3738080"/>
                  <a:gd name="connsiteY23" fmla="*/ 591 h 2751770"/>
                  <a:gd name="connsiteX24" fmla="*/ 3559697 w 3738080"/>
                  <a:gd name="connsiteY24" fmla="*/ 547180 h 2751770"/>
                  <a:gd name="connsiteX25" fmla="*/ 3709650 w 3738080"/>
                  <a:gd name="connsiteY25" fmla="*/ 882310 h 2751770"/>
                  <a:gd name="connsiteX26" fmla="*/ 3367875 w 3738080"/>
                  <a:gd name="connsiteY26" fmla="*/ 834477 h 2751770"/>
                  <a:gd name="connsiteX27" fmla="*/ 318417 w 3738080"/>
                  <a:gd name="connsiteY27" fmla="*/ 884635 h 2751770"/>
                  <a:gd name="connsiteX28" fmla="*/ 19267 w 3738080"/>
                  <a:gd name="connsiteY28" fmla="*/ 846272 h 2751770"/>
                  <a:gd name="connsiteX29" fmla="*/ 275 w 3738080"/>
                  <a:gd name="connsiteY29" fmla="*/ 760137 h 2751770"/>
                  <a:gd name="connsiteX30" fmla="*/ 173484 w 3738080"/>
                  <a:gd name="connsiteY30" fmla="*/ 547180 h 2751770"/>
                  <a:gd name="connsiteX31" fmla="*/ 1764313 w 3738080"/>
                  <a:gd name="connsiteY31" fmla="*/ 591 h 2751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738080" h="2751770">
                    <a:moveTo>
                      <a:pt x="1869041" y="1997576"/>
                    </a:moveTo>
                    <a:cubicBezTo>
                      <a:pt x="2077306" y="1997576"/>
                      <a:pt x="2246138" y="2166408"/>
                      <a:pt x="2246138" y="2374673"/>
                    </a:cubicBezTo>
                    <a:cubicBezTo>
                      <a:pt x="2246138" y="2582938"/>
                      <a:pt x="2077306" y="2751770"/>
                      <a:pt x="1869041" y="2751770"/>
                    </a:cubicBezTo>
                    <a:cubicBezTo>
                      <a:pt x="1660776" y="2751770"/>
                      <a:pt x="1491944" y="2582938"/>
                      <a:pt x="1491944" y="2374673"/>
                    </a:cubicBezTo>
                    <a:cubicBezTo>
                      <a:pt x="1491944" y="2166408"/>
                      <a:pt x="1660776" y="1997576"/>
                      <a:pt x="1869041" y="1997576"/>
                    </a:cubicBezTo>
                    <a:close/>
                    <a:moveTo>
                      <a:pt x="1858846" y="1306247"/>
                    </a:moveTo>
                    <a:cubicBezTo>
                      <a:pt x="2165924" y="1301758"/>
                      <a:pt x="2404940" y="1399722"/>
                      <a:pt x="2645621" y="1504218"/>
                    </a:cubicBezTo>
                    <a:cubicBezTo>
                      <a:pt x="2813424" y="1597955"/>
                      <a:pt x="2823993" y="1678797"/>
                      <a:pt x="2795575" y="1757331"/>
                    </a:cubicBezTo>
                    <a:cubicBezTo>
                      <a:pt x="2761471" y="1842158"/>
                      <a:pt x="2685239" y="1908552"/>
                      <a:pt x="2539052" y="1841672"/>
                    </a:cubicBezTo>
                    <a:cubicBezTo>
                      <a:pt x="2347207" y="1684231"/>
                      <a:pt x="1733351" y="1556050"/>
                      <a:pt x="1353947" y="1778974"/>
                    </a:cubicBezTo>
                    <a:cubicBezTo>
                      <a:pt x="1250080" y="1855218"/>
                      <a:pt x="1037749" y="1915097"/>
                      <a:pt x="982333" y="1780833"/>
                    </a:cubicBezTo>
                    <a:cubicBezTo>
                      <a:pt x="968480" y="1736637"/>
                      <a:pt x="963386" y="1699601"/>
                      <a:pt x="966756" y="1667407"/>
                    </a:cubicBezTo>
                    <a:cubicBezTo>
                      <a:pt x="976866" y="1570822"/>
                      <a:pt x="1063141" y="1517802"/>
                      <a:pt x="1217540" y="1445700"/>
                    </a:cubicBezTo>
                    <a:cubicBezTo>
                      <a:pt x="1465851" y="1348519"/>
                      <a:pt x="1674601" y="1308942"/>
                      <a:pt x="1858846" y="1306247"/>
                    </a:cubicBezTo>
                    <a:close/>
                    <a:moveTo>
                      <a:pt x="1828129" y="650059"/>
                    </a:moveTo>
                    <a:cubicBezTo>
                      <a:pt x="2445754" y="646836"/>
                      <a:pt x="2937662" y="894034"/>
                      <a:pt x="3108200" y="1008980"/>
                    </a:cubicBezTo>
                    <a:cubicBezTo>
                      <a:pt x="3228810" y="1075858"/>
                      <a:pt x="3343409" y="1171509"/>
                      <a:pt x="3258155" y="1319033"/>
                    </a:cubicBezTo>
                    <a:cubicBezTo>
                      <a:pt x="3134282" y="1435449"/>
                      <a:pt x="3057301" y="1393031"/>
                      <a:pt x="2937692" y="1304637"/>
                    </a:cubicBezTo>
                    <a:cubicBezTo>
                      <a:pt x="2647778" y="1191783"/>
                      <a:pt x="2008321" y="619142"/>
                      <a:pt x="763561" y="1325535"/>
                    </a:cubicBezTo>
                    <a:cubicBezTo>
                      <a:pt x="621636" y="1425852"/>
                      <a:pt x="511304" y="1376178"/>
                      <a:pt x="464412" y="1278813"/>
                    </a:cubicBezTo>
                    <a:cubicBezTo>
                      <a:pt x="452398" y="1252494"/>
                      <a:pt x="448110" y="1227223"/>
                      <a:pt x="450482" y="1202928"/>
                    </a:cubicBezTo>
                    <a:cubicBezTo>
                      <a:pt x="457599" y="1130049"/>
                      <a:pt x="524660" y="1065987"/>
                      <a:pt x="622892" y="1008979"/>
                    </a:cubicBezTo>
                    <a:cubicBezTo>
                      <a:pt x="1041721" y="744082"/>
                      <a:pt x="1457554" y="651995"/>
                      <a:pt x="1828129" y="650059"/>
                    </a:cubicBezTo>
                    <a:close/>
                    <a:moveTo>
                      <a:pt x="1764313" y="591"/>
                    </a:moveTo>
                    <a:cubicBezTo>
                      <a:pt x="2430887" y="-13278"/>
                      <a:pt x="3056659" y="218017"/>
                      <a:pt x="3559697" y="547180"/>
                    </a:cubicBezTo>
                    <a:cubicBezTo>
                      <a:pt x="3671781" y="597338"/>
                      <a:pt x="3794905" y="759863"/>
                      <a:pt x="3709650" y="882310"/>
                    </a:cubicBezTo>
                    <a:cubicBezTo>
                      <a:pt x="3594303" y="984791"/>
                      <a:pt x="3449118" y="907547"/>
                      <a:pt x="3367875" y="834477"/>
                    </a:cubicBezTo>
                    <a:cubicBezTo>
                      <a:pt x="3193985" y="725799"/>
                      <a:pt x="1920315" y="-235561"/>
                      <a:pt x="318417" y="884635"/>
                    </a:cubicBezTo>
                    <a:cubicBezTo>
                      <a:pt x="189280" y="993311"/>
                      <a:pt x="70419" y="922739"/>
                      <a:pt x="19267" y="846272"/>
                    </a:cubicBezTo>
                    <a:cubicBezTo>
                      <a:pt x="4410" y="817516"/>
                      <a:pt x="-1388" y="788500"/>
                      <a:pt x="275" y="760137"/>
                    </a:cubicBezTo>
                    <a:cubicBezTo>
                      <a:pt x="5260" y="675044"/>
                      <a:pt x="77384" y="595829"/>
                      <a:pt x="173484" y="547180"/>
                    </a:cubicBezTo>
                    <a:cubicBezTo>
                      <a:pt x="702741" y="170471"/>
                      <a:pt x="1245868" y="11376"/>
                      <a:pt x="1764313" y="591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14" name="Subtitle 2">
              <a:extLst>
                <a:ext uri="{FF2B5EF4-FFF2-40B4-BE49-F238E27FC236}">
                  <a16:creationId xmlns:a16="http://schemas.microsoft.com/office/drawing/2014/main" id="{53858C97-DA2F-8866-47CC-CDF4077BBF9D}"/>
                </a:ext>
              </a:extLst>
            </p:cNvPr>
            <p:cNvSpPr txBox="1">
              <a:spLocks/>
            </p:cNvSpPr>
            <p:nvPr/>
          </p:nvSpPr>
          <p:spPr>
            <a:xfrm>
              <a:off x="1560697" y="757061"/>
              <a:ext cx="729275" cy="20338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6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 smtClean="0">
                  <a:solidFill>
                    <a:srgbClr val="7030A0"/>
                  </a:solidFill>
                </a:rPr>
                <a:t>PDS</a:t>
              </a:r>
              <a:endParaRPr lang="en-US" sz="1600" dirty="0">
                <a:solidFill>
                  <a:srgbClr val="7030A0"/>
                </a:solidFill>
              </a:endParaRPr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103360" y="4356724"/>
            <a:ext cx="3715871" cy="1325563"/>
          </a:xfrm>
        </p:spPr>
        <p:txBody>
          <a:bodyPr/>
          <a:lstStyle/>
          <a:p>
            <a:r>
              <a:rPr lang="en-US" altLang="en-US" dirty="0"/>
              <a:t>Thank you!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103360" y="5173542"/>
            <a:ext cx="3357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Thank you For being a great class!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7762" y="3056043"/>
            <a:ext cx="446086" cy="63586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880" y="3045535"/>
            <a:ext cx="613391" cy="58272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9064" y="3056043"/>
            <a:ext cx="599662" cy="577554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9489815" y="6105550"/>
            <a:ext cx="261376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https://www.youtube.com/@AmelOline/videos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326723" y="5967051"/>
            <a:ext cx="162344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https://github.com/siagianp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513422" y="6244050"/>
            <a:ext cx="366719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https://github.com/amelcharolinesgn2/IoT_simulator-mqtt-NodeRed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959112" y="6382549"/>
            <a:ext cx="320472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https://github.com/amelcharolinesgn2/Cloud-Infrastructures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426515" y="6555673"/>
            <a:ext cx="383951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https://github.com/amelcharolinesgn2/ClouD-Infrastructure-SISKA-2025</a:t>
            </a:r>
          </a:p>
        </p:txBody>
      </p:sp>
      <p:sp>
        <p:nvSpPr>
          <p:cNvPr id="2" name="Rectangle 1"/>
          <p:cNvSpPr/>
          <p:nvPr/>
        </p:nvSpPr>
        <p:spPr>
          <a:xfrm>
            <a:off x="5056181" y="4529411"/>
            <a:ext cx="644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>
                <a:solidFill>
                  <a:srgbClr val="FFC000"/>
                </a:solidFill>
              </a:rPr>
              <a:t>Q&amp;A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44813" y="4018777"/>
            <a:ext cx="3906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Next &gt;&gt;&gt; </a:t>
            </a:r>
            <a:r>
              <a:rPr lang="en-US" dirty="0" smtClean="0">
                <a:solidFill>
                  <a:srgbClr val="00B050"/>
                </a:solidFill>
              </a:rPr>
              <a:t>Chap2_IoT </a:t>
            </a:r>
            <a:r>
              <a:rPr lang="en-US" dirty="0">
                <a:solidFill>
                  <a:srgbClr val="00B050"/>
                </a:solidFill>
              </a:rPr>
              <a:t>Ecosystem_Part1-3</a:t>
            </a:r>
          </a:p>
        </p:txBody>
      </p:sp>
    </p:spTree>
    <p:extLst>
      <p:ext uri="{BB962C8B-B14F-4D97-AF65-F5344CB8AC3E}">
        <p14:creationId xmlns:p14="http://schemas.microsoft.com/office/powerpoint/2010/main" val="37585097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4107</TotalTime>
  <Words>324</Words>
  <Application>Microsoft Office PowerPoint</Application>
  <PresentationFormat>Widescreen</PresentationFormat>
  <Paragraphs>106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Malgun Gothic</vt:lpstr>
      <vt:lpstr>Arial</vt:lpstr>
      <vt:lpstr>Calibri</vt:lpstr>
      <vt:lpstr>Calibri Light</vt:lpstr>
      <vt:lpstr>Office Theme</vt:lpstr>
      <vt:lpstr>PowerPoint Presentation</vt:lpstr>
      <vt:lpstr>PowerPoint Presentation</vt:lpstr>
      <vt:lpstr>Communication Technology  Of IoT (Cont’s)</vt:lpstr>
      <vt:lpstr>Protocols Of IoT (Cont’s)</vt:lpstr>
      <vt:lpstr>PowerPoint Presentation</vt:lpstr>
      <vt:lpstr>Protocols Of IoT </vt:lpstr>
      <vt:lpstr>Protocols Of IoT (Cont’s)</vt:lpstr>
      <vt:lpstr>Thank you!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Ecosystem and IoT architecture</dc:title>
  <dc:creator>pds</dc:creator>
  <cp:lastModifiedBy>Gde</cp:lastModifiedBy>
  <cp:revision>213</cp:revision>
  <dcterms:created xsi:type="dcterms:W3CDTF">2019-04-01T06:08:21Z</dcterms:created>
  <dcterms:modified xsi:type="dcterms:W3CDTF">2025-10-07T03:36:42Z</dcterms:modified>
</cp:coreProperties>
</file>